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A6"/>
    <a:srgbClr val="169E1C"/>
    <a:srgbClr val="A60E5E"/>
    <a:srgbClr val="3011A3"/>
    <a:srgbClr val="AC2F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157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499CF-56C3-4722-B2DE-3C5EDF830B5E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F737C-86E8-4C94-8FFD-A9382E3BD7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F737C-86E8-4C94-8FFD-A9382E3BD70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85786" y="714356"/>
            <a:ext cx="7467600" cy="1143000"/>
          </a:xfr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E0EA6"/>
                </a:solidFill>
              </a:rPr>
              <a:t>Математика в фармацевтике.</a:t>
            </a:r>
            <a:endParaRPr lang="ru-RU" sz="4000" b="1" dirty="0">
              <a:solidFill>
                <a:srgbClr val="0E0EA6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1676400" y="4357694"/>
            <a:ext cx="7467600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rgbClr val="0E0EA6"/>
                </a:solidFill>
              </a:rPr>
              <a:t>Цель: Выяснить нужна ли    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E0EA6"/>
                </a:solidFill>
              </a:rPr>
              <a:t>         математика в моей будущей профессии.</a:t>
            </a:r>
          </a:p>
          <a:p>
            <a:pPr algn="ctr">
              <a:buNone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143404" cy="796908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Заключение.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Apteka_0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4" y="3929066"/>
            <a:ext cx="36576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age00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143504" y="1071546"/>
            <a:ext cx="3657600" cy="243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357298"/>
            <a:ext cx="4857784" cy="3508653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ru-RU" sz="2400" b="1" dirty="0" smtClean="0"/>
              <a:t>В этой работе я рассказала и объяснила основные функции математики в фармацевтике . И в любой профессии математика незаменима, надеюсь, что все это понимают и уважают </a:t>
            </a:r>
            <a:r>
              <a:rPr lang="ru-RU" sz="2400" b="1" i="1" dirty="0" smtClean="0">
                <a:solidFill>
                  <a:srgbClr val="7030A0"/>
                </a:solidFill>
              </a:rPr>
              <a:t>Царицу всех наук!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274638"/>
            <a:ext cx="713901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4400" dirty="0"/>
          </a:p>
        </p:txBody>
      </p:sp>
      <p:pic>
        <p:nvPicPr>
          <p:cNvPr id="8" name="Picture 5" descr="MAGGION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143380"/>
            <a:ext cx="1587500" cy="154305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321471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E0EA6"/>
                </a:solidFill>
              </a:rPr>
              <a:t>   Введение.</a:t>
            </a:r>
            <a:endParaRPr lang="ru-RU" sz="3600" dirty="0">
              <a:solidFill>
                <a:srgbClr val="0E0EA6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571472" y="1714488"/>
            <a:ext cx="7072362" cy="514351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 cap="rnd">
            <a:solidFill>
              <a:schemeClr val="tx1"/>
            </a:solidFill>
            <a:prstDash val="sysDash"/>
            <a:beve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>
            <a:noAutofit/>
          </a:bodyPr>
          <a:lstStyle/>
          <a:p>
            <a:pPr algn="ctr">
              <a:buFont typeface="Wingdings"/>
              <a:buNone/>
            </a:pPr>
            <a:r>
              <a:rPr lang="ru-RU" sz="2000" b="1" dirty="0" smtClean="0"/>
              <a:t>  </a:t>
            </a:r>
          </a:p>
          <a:p>
            <a:pPr algn="ctr"/>
            <a:r>
              <a:rPr lang="ru-RU" sz="3200" b="1" dirty="0" smtClean="0"/>
              <a:t>  Моё будущее  связано с медициной, а именно с аптечным делом. Моя профессия – </a:t>
            </a:r>
            <a:r>
              <a:rPr lang="ru-RU" sz="3200" b="1" dirty="0" smtClean="0">
                <a:solidFill>
                  <a:srgbClr val="A60E5E"/>
                </a:solidFill>
              </a:rPr>
              <a:t>провизор</a:t>
            </a:r>
            <a:r>
              <a:rPr lang="ru-RU" sz="3200" b="1" dirty="0" smtClean="0"/>
              <a:t>. Казалось  бы, а причём здесь математика? А без неё невозможно осуществить производство  и распространение лекарств.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2" name="Содержимое 3" descr="d06720e2394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142852"/>
            <a:ext cx="1028700" cy="1571625"/>
          </a:xfrm>
          <a:prstGeom prst="rect">
            <a:avLst/>
          </a:prstGeom>
        </p:spPr>
      </p:pic>
      <p:pic>
        <p:nvPicPr>
          <p:cNvPr id="17" name="Рисунок 16" descr="medicin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5214950"/>
            <a:ext cx="1171575" cy="1428750"/>
          </a:xfrm>
          <a:prstGeom prst="rect">
            <a:avLst/>
          </a:prstGeom>
        </p:spPr>
      </p:pic>
      <p:pic>
        <p:nvPicPr>
          <p:cNvPr id="20" name="Содержимое 19" descr="351px-Bowl_hygeia_darkred.svg.pn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43073" cy="171082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572296" cy="42860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Без математики не быть здоровью!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4214810" cy="6357958"/>
          </a:xfr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</a:gradFill>
          <a:effectLst>
            <a:softEdge rad="3175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Довольно смелое утверждение, скажете Вы. Однако, давайте подумаем, как бы учёные смогли создать лекарство, если бы не могли правильно рассчитать пропорции компонентов.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E0EA6"/>
                </a:solidFill>
              </a:rPr>
              <a:t>     Если бы они не понимали в каких дозах то или иное вещество яд, а в каких – лекарство, то нашему организму до сих пор бы приходилось обходиться своими силами в борьбе против вирусов, опухолей и др. болезней, а это порой очень трудно. Поэтому ещё в древности великие математики часто занимались алхимией, а алхимики прекрасно знали математику.</a:t>
            </a:r>
            <a:endParaRPr lang="ru-RU" sz="1800" b="1" dirty="0">
              <a:solidFill>
                <a:srgbClr val="0E0EA6"/>
              </a:solidFill>
            </a:endParaRPr>
          </a:p>
        </p:txBody>
      </p:sp>
      <p:pic>
        <p:nvPicPr>
          <p:cNvPr id="7" name="Рисунок 6" descr="Pietro_Longhi_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500042"/>
            <a:ext cx="5072066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rtorius1_0050_p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67600" cy="11430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А теперь о главном: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7030A0"/>
                </a:solidFill>
              </a:rPr>
              <a:t>Математика в аптечном деле.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4357718" cy="51435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lgDashDot"/>
          </a:ln>
        </p:spPr>
        <p:txBody>
          <a:bodyPr>
            <a:normAutofit/>
          </a:bodyPr>
          <a:lstStyle/>
          <a:p>
            <a:r>
              <a:rPr lang="ru-RU" sz="1600" b="1" dirty="0" smtClean="0"/>
              <a:t>В чём проявляется важность математики в аптеке? Начнём, опять-таки, с самого простого, дальше – сложнее. Итак:</a:t>
            </a:r>
          </a:p>
          <a:p>
            <a:r>
              <a:rPr lang="ru-RU" b="1" dirty="0" smtClean="0"/>
              <a:t>1. </a:t>
            </a:r>
            <a:r>
              <a:rPr lang="ru-RU" sz="2000" b="1" dirty="0" smtClean="0"/>
              <a:t>Работа с клиентом: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169E1C"/>
                </a:solidFill>
              </a:rPr>
              <a:t>    - </a:t>
            </a:r>
            <a:r>
              <a:rPr lang="ru-RU" sz="1600" b="1" dirty="0" smtClean="0">
                <a:solidFill>
                  <a:srgbClr val="169E1C"/>
                </a:solidFill>
              </a:rPr>
              <a:t>суммирование стоимости нескольких товаров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169E1C"/>
                </a:solidFill>
              </a:rPr>
              <a:t>   - выдача сдачи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169E1C"/>
                </a:solidFill>
              </a:rPr>
              <a:t>   - вычитание % скидки, если таковая имеется.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169E1C"/>
                </a:solidFill>
              </a:rPr>
              <a:t>     Да, вы можете сказать, что сейчас все вычислительные операции выполняет компьютер, и будете правы, но что, если он сломался, а  работать-то надо.</a:t>
            </a:r>
            <a:endParaRPr lang="ru-RU" sz="2000" dirty="0" smtClean="0">
              <a:solidFill>
                <a:srgbClr val="169E1C"/>
              </a:solidFill>
            </a:endParaRPr>
          </a:p>
          <a:p>
            <a:endParaRPr lang="ru-RU" sz="1100" dirty="0" smtClean="0"/>
          </a:p>
        </p:txBody>
      </p:sp>
      <p:pic>
        <p:nvPicPr>
          <p:cNvPr id="6" name="Рисунок 5" descr="209315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57628"/>
            <a:ext cx="428628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1_01_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00174"/>
            <a:ext cx="4214842" cy="25003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4500594" cy="58578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b="1" dirty="0" smtClean="0"/>
              <a:t>2. Приём товара, наценка товара.</a:t>
            </a:r>
          </a:p>
          <a:p>
            <a:pPr>
              <a:buNone/>
            </a:pPr>
            <a:r>
              <a:rPr lang="ru-RU" dirty="0" smtClean="0">
                <a:solidFill>
                  <a:srgbClr val="0E0EA6"/>
                </a:solidFill>
              </a:rPr>
              <a:t>    </a:t>
            </a:r>
            <a:r>
              <a:rPr lang="ru-RU" sz="1800" b="1" dirty="0" smtClean="0">
                <a:solidFill>
                  <a:srgbClr val="0E0EA6"/>
                </a:solidFill>
              </a:rPr>
              <a:t>Иногда требуется проверять данные, занесённые в компьютер, ведь машины тоже ошибаются.</a:t>
            </a:r>
            <a:endParaRPr lang="ru-RU" b="1" dirty="0" smtClean="0">
              <a:solidFill>
                <a:srgbClr val="0E0EA6"/>
              </a:solidFill>
            </a:endParaRPr>
          </a:p>
          <a:p>
            <a:r>
              <a:rPr lang="ru-RU" b="1" dirty="0" smtClean="0"/>
              <a:t>3. Составление отчётов о работе аптеки: </a:t>
            </a:r>
            <a:r>
              <a:rPr lang="ru-RU" sz="2000" b="1" dirty="0" smtClean="0"/>
              <a:t>кол-во заказанного товара, кол-во реализованного товара, средний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чек</a:t>
            </a:r>
            <a:r>
              <a:rPr lang="ru-RU" sz="2000" b="1" dirty="0" smtClean="0"/>
              <a:t> и т.п.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E0EA6"/>
                </a:solidFill>
              </a:rPr>
              <a:t>     Заведующая аптекой обязана предоставлять отчёты о работе аптеки ежемесячно, и далеко не все денные и таблицы есть в компьютере.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Содержимое 6" descr="184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642918"/>
            <a:ext cx="38576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otoApteka2Q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929066"/>
            <a:ext cx="3714744" cy="248640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4429156" cy="54292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 smtClean="0"/>
              <a:t>4. Ежедневный расчёт выполнения месячного плана.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  </a:t>
            </a:r>
            <a:r>
              <a:rPr lang="ru-RU" sz="1800" b="1" dirty="0" smtClean="0">
                <a:solidFill>
                  <a:srgbClr val="0E0EA6"/>
                </a:solidFill>
              </a:rPr>
              <a:t>Каждой аптеке даётся индивидуальный план выручки на месяц и нужно ежедневно следить за его выполнением.</a:t>
            </a:r>
            <a:endParaRPr lang="ru-RU" b="1" dirty="0" smtClean="0">
              <a:solidFill>
                <a:srgbClr val="0E0EA6"/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5.Анализ рентабельности.</a:t>
            </a:r>
          </a:p>
          <a:p>
            <a:r>
              <a:rPr lang="ru-RU" sz="1700" b="1" dirty="0" smtClean="0">
                <a:solidFill>
                  <a:srgbClr val="0E0EA6"/>
                </a:solidFill>
              </a:rPr>
              <a:t>Для повышения рентабельности аптеке необходим постоянный анализ всей хозяйственной деятельности . Анализ проводится ежемесячно, но можно и чаще.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E0EA6"/>
                </a:solidFill>
              </a:rPr>
              <a:t>      Коэффициент рентабельности рассчитывается как отношение прибыли к активам.</a:t>
            </a:r>
          </a:p>
        </p:txBody>
      </p:sp>
      <p:pic>
        <p:nvPicPr>
          <p:cNvPr id="5" name="Содержимое 4" descr="1238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2071678"/>
            <a:ext cx="358322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4972056" cy="58579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 smtClean="0"/>
              <a:t>6. Планирование закупок товара.</a:t>
            </a:r>
          </a:p>
          <a:p>
            <a:pPr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0E0EA6"/>
                </a:solidFill>
              </a:rPr>
              <a:t>Чтобы правильно составить заявку и избежать возврата товара из-за истечения его срока годности, или наоборот – нехватки товара, необходимо рассчитать сколько единиц данного лекарства в среднем уходит в неделю/в месяц, и заказать нужное количество.</a:t>
            </a:r>
          </a:p>
          <a:p>
            <a:r>
              <a:rPr lang="ru-RU" dirty="0" smtClean="0"/>
              <a:t>7. Анализирование фальсифицированного товара.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E0EA6"/>
                </a:solidFill>
              </a:rPr>
              <a:t>     </a:t>
            </a:r>
            <a:r>
              <a:rPr lang="ru-RU" sz="2000" b="1" dirty="0" smtClean="0">
                <a:solidFill>
                  <a:srgbClr val="0E0EA6"/>
                </a:solidFill>
              </a:rPr>
              <a:t>Ежемесячно нужно предоставлять отчёт по браку: рассчитывать сколько процентов от общего кол-ва товара выявлено брака. Это нужно для того, чтобы успешнее бороться с некачественным товаром.</a:t>
            </a:r>
          </a:p>
        </p:txBody>
      </p:sp>
      <p:pic>
        <p:nvPicPr>
          <p:cNvPr id="5" name="Содержимое 4" descr="46270031_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00760" y="2071678"/>
            <a:ext cx="2516974" cy="446856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3829048" cy="55006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 smtClean="0"/>
              <a:t>8.Анализ посещаемости аптеки.</a:t>
            </a:r>
          </a:p>
          <a:p>
            <a:pPr>
              <a:buNone/>
            </a:pPr>
            <a:r>
              <a:rPr lang="ru-RU" sz="1700" b="1" dirty="0" smtClean="0">
                <a:solidFill>
                  <a:srgbClr val="0E0EA6"/>
                </a:solidFill>
              </a:rPr>
              <a:t>    Чтобы сдать выполнимый план выручки на месяц необходимо знать среднее количество покупателей в день/месяц. </a:t>
            </a:r>
          </a:p>
          <a:p>
            <a:r>
              <a:rPr lang="ru-RU" dirty="0" smtClean="0"/>
              <a:t>9.Анализ неликвидного товара.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E0EA6"/>
                </a:solidFill>
              </a:rPr>
              <a:t>    Неликвидный товар – товар, который  лежит на прилавках </a:t>
            </a:r>
            <a:r>
              <a:rPr lang="en-US" sz="1800" b="1" dirty="0" smtClean="0">
                <a:solidFill>
                  <a:srgbClr val="0E0EA6"/>
                </a:solidFill>
              </a:rPr>
              <a:t>&gt;</a:t>
            </a:r>
            <a:r>
              <a:rPr lang="ru-RU" sz="1800" b="1" dirty="0" smtClean="0">
                <a:solidFill>
                  <a:srgbClr val="0E0EA6"/>
                </a:solidFill>
              </a:rPr>
              <a:t> 6 месяцев, и нужно обязательно знать, сколько и какой это товар, чтобы больше его не заказывать.</a:t>
            </a:r>
          </a:p>
          <a:p>
            <a:endParaRPr lang="ru-RU" dirty="0" smtClean="0"/>
          </a:p>
        </p:txBody>
      </p:sp>
      <p:pic>
        <p:nvPicPr>
          <p:cNvPr id="5" name="Рисунок 4" descr="IMG_868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42852"/>
            <a:ext cx="3357586" cy="22383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18304704092009apte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000240"/>
            <a:ext cx="3929090" cy="30665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Содержимое 8" descr="49926974_616a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572132" y="4357694"/>
            <a:ext cx="3214690" cy="23574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1140</TotalTime>
  <Words>539</Words>
  <PresentationFormat>Экран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Математика в фармацевтике.</vt:lpstr>
      <vt:lpstr>   Введение.</vt:lpstr>
      <vt:lpstr>Без математики не быть здоровью!</vt:lpstr>
      <vt:lpstr>Слайд 4</vt:lpstr>
      <vt:lpstr>А теперь о главном: Математика в аптечном деле.</vt:lpstr>
      <vt:lpstr>Слайд 6</vt:lpstr>
      <vt:lpstr>Слайд 7</vt:lpstr>
      <vt:lpstr>Слайд 8</vt:lpstr>
      <vt:lpstr>Слайд 9</vt:lpstr>
      <vt:lpstr>Заключение.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120</cp:revision>
  <dcterms:modified xsi:type="dcterms:W3CDTF">2013-02-28T12:14:02Z</dcterms:modified>
</cp:coreProperties>
</file>