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sldIdLst>
    <p:sldId id="256" r:id="rId3"/>
    <p:sldId id="265" r:id="rId4"/>
    <p:sldId id="258" r:id="rId5"/>
    <p:sldId id="259" r:id="rId6"/>
    <p:sldId id="272" r:id="rId7"/>
    <p:sldId id="260" r:id="rId8"/>
    <p:sldId id="261" r:id="rId9"/>
    <p:sldId id="262" r:id="rId10"/>
    <p:sldId id="266" r:id="rId11"/>
    <p:sldId id="270" r:id="rId12"/>
    <p:sldId id="263" r:id="rId13"/>
    <p:sldId id="267" r:id="rId14"/>
    <p:sldId id="268" r:id="rId15"/>
    <p:sldId id="269" r:id="rId16"/>
    <p:sldId id="274" r:id="rId17"/>
    <p:sldId id="280" r:id="rId18"/>
    <p:sldId id="275" r:id="rId19"/>
    <p:sldId id="271" r:id="rId20"/>
    <p:sldId id="273" r:id="rId21"/>
    <p:sldId id="276" r:id="rId22"/>
    <p:sldId id="281" r:id="rId23"/>
    <p:sldId id="283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Глобус\Glob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188641"/>
            <a:ext cx="5796136" cy="1008112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5013176"/>
            <a:ext cx="4922896" cy="7369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5154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984776" cy="6480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400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30520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K:\ProPowerPoint\Шаблоны\В работе\Глобус\Globus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31750" y="115888"/>
            <a:ext cx="72040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68413"/>
            <a:ext cx="84359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9" name="TextBox 1"/>
          <p:cNvSpPr txBox="1">
            <a:spLocks noChangeArrowheads="1"/>
          </p:cNvSpPr>
          <p:nvPr/>
        </p:nvSpPr>
        <p:spPr bwMode="auto">
          <a:xfrm>
            <a:off x="7485063" y="6550025"/>
            <a:ext cx="1616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215968"/>
                </a:solidFill>
                <a:latin typeface="Ariston" pitchFamily="66" charset="0"/>
              </a:rPr>
              <a:t>ProPowerPoint.Ru</a:t>
            </a:r>
            <a:endParaRPr lang="ru-RU" sz="1400">
              <a:solidFill>
                <a:srgbClr val="215968"/>
              </a:solidFill>
              <a:latin typeface="Ariston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85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ioco.ru/&#1089;&#1090;&#1072;&#1090;&#1100;&#1080;-&#1087;&#1086;-pisa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fioco.ru/&#1087;&#1088;&#1080;&#1084;&#1077;&#1088;&#1099;-&#1079;&#1072;&#1076;&#1072;&#1095;-pisa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fipi.ru/otkrytyy-bank-zadaniy-dlya-otsenki-yestestvennonauchnoy-gramotnosti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constructor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g.resh.edu.ru/diagnosticWorksOnline" TargetMode="External"/><Relationship Id="rId2" Type="http://schemas.openxmlformats.org/officeDocument/2006/relationships/hyperlink" Target="https://resh.edu.ru/subject/archived/4/5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476672"/>
            <a:ext cx="784887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Заседание РМО учителей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географии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8.02.2022</a:t>
            </a:r>
          </a:p>
          <a:p>
            <a:pPr algn="ctr"/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Переход на ФГОС ОО в 2022 г.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Составление рабочей  программы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по географии”</a:t>
            </a:r>
          </a:p>
        </p:txBody>
      </p:sp>
    </p:spTree>
    <p:extLst>
      <p:ext uri="{BB962C8B-B14F-4D97-AF65-F5344CB8AC3E}">
        <p14:creationId xmlns:p14="http://schemas.microsoft.com/office/powerpoint/2010/main" val="1983763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438728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332656"/>
            <a:ext cx="521085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  <a:hlinkClick r:id="rId3"/>
              </a:rPr>
              <a:t>https://fioco.ru/</a:t>
            </a:r>
            <a:r>
              <a:rPr lang="ru-RU" sz="3200" dirty="0">
                <a:latin typeface="Times New Roman" pitchFamily="18" charset="0"/>
                <a:cs typeface="Times New Roman" pitchFamily="18" charset="0"/>
                <a:hlinkClick r:id="rId3"/>
              </a:rPr>
              <a:t>статьи-по-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pisa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97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0389" y="260648"/>
            <a:ext cx="46591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  <a:hlinkClick r:id="rId2"/>
              </a:rPr>
              <a:t>https://fioco.ru/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2"/>
              </a:rPr>
              <a:t>примеры-задач-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pisa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96228"/>
            <a:ext cx="8064896" cy="5864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687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557592" cy="632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185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42151" cy="626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795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88"/>
            <a:ext cx="9467850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210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92480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594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84976" cy="591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206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66900"/>
            <a:ext cx="7704856" cy="4926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620688"/>
            <a:ext cx="23500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</a:p>
        </p:txBody>
      </p:sp>
    </p:spTree>
    <p:extLst>
      <p:ext uri="{BB962C8B-B14F-4D97-AF65-F5344CB8AC3E}">
        <p14:creationId xmlns:p14="http://schemas.microsoft.com/office/powerpoint/2010/main" val="962797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35292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fipi.ru/otkrytyy-bank-zadaniy-dlya-otsenki-yestestvennonauchnoy-gramotnosti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Соотнести тренировочные задания с разделами примерной программы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77" y="2060848"/>
            <a:ext cx="859006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070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568952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Рекомендации по </a:t>
            </a:r>
            <a:r>
              <a:rPr lang="ru-RU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использованию контекстных заданий в ходе формирования </a:t>
            </a:r>
            <a:r>
              <a:rPr lang="ru-RU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функциональной грамотности</a:t>
            </a:r>
          </a:p>
          <a:p>
            <a:pPr algn="ctr"/>
            <a:r>
              <a:rPr lang="ru-RU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уроках географии через использование контекстных </a:t>
            </a:r>
            <a:r>
              <a:rPr lang="ru-RU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1)При возможности включить контекстные задания в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рамках предмета география и курсы внеурочной деятельности.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2) Включать элементы контекстных заданий в этап закрепления полученных знаний на уроке.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3) Включать элементы контекстных заданий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сайта ФИПИ в различные виды проверочных работ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004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705177"/>
            <a:ext cx="878497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Требования к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рабочим</a:t>
            </a:r>
          </a:p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рограммам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Рабочие программы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учебных предметов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курсов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модулей необходимо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формировать с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учетом рабочей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программы воспитания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тематическом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планировании нужно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указать, что по каждой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теме возможно использовать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ЭОР.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Требования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 рабочим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программам теперь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едины, и нет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отдельных норм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рабочих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программ внеурочной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297259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2656"/>
            <a:ext cx="763284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«</a:t>
            </a:r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Контекстное задание  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это задание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мотивационного характера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условии которого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описана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конкретная жизненная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ситуация, требованием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такого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задания является анализ,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осмысление 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объяснение этой ситуации или выбор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способа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действия в ней, а результатом решения задания является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встреча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учебной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проблемой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осознание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её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личностной значимости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113" t="10030" r="30888" b="14033"/>
          <a:stretch/>
        </p:blipFill>
        <p:spPr>
          <a:xfrm>
            <a:off x="4912603" y="3677588"/>
            <a:ext cx="420635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03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712968" cy="645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084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3"/>
            <a:ext cx="8776370" cy="635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584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1296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Прочитайте заметки из дневника путешественника и ответьте на вопросы</a:t>
            </a:r>
            <a:r>
              <a:rPr lang="ru-RU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«Солнце печет немилосердно. С вершины бархана, на котором мы стоим, во все стороны видны только одни сыпучие пески. Кажется, что нас окружают высокие волны внезапно застывшего моря. Правда, вдалеке, у горизонта, очертания барханов расплываются в горячем воздухе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 какой природной зоне идет речь в данном тексте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Возможно, ли в данной зоне заниматься сельским хозяйством? Если да, то каким именно?</a:t>
            </a:r>
          </a:p>
        </p:txBody>
      </p:sp>
    </p:spTree>
    <p:extLst>
      <p:ext uri="{BB962C8B-B14F-4D97-AF65-F5344CB8AC3E}">
        <p14:creationId xmlns:p14="http://schemas.microsoft.com/office/powerpoint/2010/main" val="1835163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Энергетическая стра­те­гия Рос­сии на пе­ри­од до 2030 года преду­смат­ри­ва­ет уве­ли­че­ние про­из­вод­ства элек­тро­энер­гии с ис­поль­зо­ва­ни­ем воз­об­нов­ля­е­мых ис­точ­ни­ков энер­гии (не счи­тая гидроэлектростанций) почти в 10 раз. По мне­нию экспертов, раз­ви­тие ВИЭ на всей тер­ри­то­рии нашей стра­ны нецелесообразно, од­на­ко есть регионы, где это про­сто необходимо. Камчатка, например, в силу осо­бен­но­стей сво­е­го гео­гра­фи­че­ско­го по­ло­же­ния и слож­ных при­род­ных усло­вий не вхо­дит и объ­ек­тив­но не может вхо­дить в со­став какой-либо объединённой энер­го­си­сте­мы России. Ресурсами каких двух видов воз­об­нов­ля­е­мых ис­точ­ни­ков энер­гии (кроме гидроэнергетических) наи­бо­лее бо­га­та Камчатка?</a:t>
            </a:r>
          </a:p>
          <a:p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1. Кам­чат­ка — район России, яв­ля­ю­щий­ся самым бо­га­тым гео­тер­маль­ны­ми ресурсами,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т.к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это район со­вре­мен­но­го вулканизма, где естественное тепло Земли находится на сравнительно небольшой глубине, этот район изобилующий гейзерами, открытыми термальными источниками с водой, разогретой вулканами идеально подходит для строительства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ГеоТЭС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2. Кам­чат­ка — район с самыми высокими приливами в стране, в Охотском море (залив Шелихова) в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Пе­н­жин­ской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губе, поэтому здесь, можно использовать энергию приливов для стро­ительства ПЭС.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901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399032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3290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260648"/>
            <a:ext cx="770485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Рабочие программы учебных предметов, курсов должны содержать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содержание учебного предмета, курса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планируемые результаты освоения учебного предмета, курса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3) тематическое планирование, в том числе с учетом рабочей программы воспитания с указанием количества часов, отводимых на освоение каждой темы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4) цифровые образовательные ресурсы, оборудование.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182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04664"/>
            <a:ext cx="543609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Календарно-тематическое планирование </a:t>
            </a:r>
            <a:r>
              <a:rPr lang="ru-RU" b="1" dirty="0" smtClean="0"/>
              <a:t>по географии</a:t>
            </a:r>
          </a:p>
          <a:p>
            <a:endParaRPr lang="ru-RU" b="1" dirty="0"/>
          </a:p>
          <a:p>
            <a:pPr algn="ctr"/>
            <a:r>
              <a:rPr lang="ru-RU" sz="1400" i="1" dirty="0" smtClean="0"/>
              <a:t>В таблице </a:t>
            </a:r>
            <a:r>
              <a:rPr lang="ru-RU" sz="1400" i="1" dirty="0"/>
              <a:t>могут быть и другие графы согласно локальному акту образовательной организации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612974"/>
              </p:ext>
            </p:extLst>
          </p:nvPr>
        </p:nvGraphicFramePr>
        <p:xfrm>
          <a:off x="251518" y="2060847"/>
          <a:ext cx="8784977" cy="4044987"/>
        </p:xfrm>
        <a:graphic>
          <a:graphicData uri="http://schemas.openxmlformats.org/drawingml/2006/table">
            <a:tbl>
              <a:tblPr firstRow="1" firstCol="1" bandRow="1"/>
              <a:tblGrid>
                <a:gridCol w="1013399"/>
                <a:gridCol w="1019009"/>
                <a:gridCol w="1019009"/>
                <a:gridCol w="1701113"/>
                <a:gridCol w="1900942"/>
                <a:gridCol w="2131505"/>
              </a:tblGrid>
              <a:tr h="161799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п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Сроки прохождения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раздела и тем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Часы учебного времени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Электронные ресурсы (оборудование)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План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Факт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8998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998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9415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06" y="116632"/>
            <a:ext cx="8767142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26" y="1556792"/>
            <a:ext cx="772130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2297983"/>
            <a:ext cx="2727743" cy="436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502" y="2297983"/>
            <a:ext cx="3247075" cy="4293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699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16632"/>
            <a:ext cx="5827686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>
              <a:hlinkClick r:id="rId2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Конструктор учебных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программ</a:t>
            </a:r>
            <a:endParaRPr lang="ru-RU" sz="3200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hlinkClick r:id="rId2"/>
              </a:rPr>
              <a:t>://edsoo.ru/constructor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169268"/>
              </p:ext>
            </p:extLst>
          </p:nvPr>
        </p:nvGraphicFramePr>
        <p:xfrm>
          <a:off x="251520" y="2877036"/>
          <a:ext cx="8229599" cy="3544217"/>
        </p:xfrm>
        <a:graphic>
          <a:graphicData uri="http://schemas.openxmlformats.org/drawingml/2006/table">
            <a:tbl>
              <a:tblPr firstRow="1" firstCol="1" bandRow="1"/>
              <a:tblGrid>
                <a:gridCol w="312986"/>
                <a:gridCol w="2514415"/>
                <a:gridCol w="631512"/>
                <a:gridCol w="4770686"/>
              </a:tblGrid>
              <a:tr h="845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п/п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Название раздела в 5 классе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часов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Ценностные приоритеты воспитания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3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Введение. География – наука о планете Земля.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1) Формирование ответственного отношения к учению, готовности и способности обучающихся к саморазвитию и самообразованию на основе мотивации к обучению и познанию, осознанному выбору и построению дальнейшей индивидуальной траектории образования на базе ориентировки в мире профессий и профессиональных предпочтений, с учетом устойчивых познавательных интересов, а также на основе формирования уважительного отношения к труду, развития опыта участия в социально значимом труде. (3)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9852" marR="598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411760" y="167670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Графа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Ценностные приоритеты воспитания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– расписывается по тематическим блокам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97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8" y="404664"/>
            <a:ext cx="892410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155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04895" cy="602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841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04664"/>
            <a:ext cx="743415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Требуется систематическая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работа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в следующих системах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690336"/>
            <a:ext cx="856895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«Российская электронная школа» (РЭШ) 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  <a:hlinkClick r:id="rId2"/>
              </a:rPr>
              <a:t>https://resh.edu.ru/subject/archived/4/5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работа с диагностическими работами на сайте 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  <a:hlinkClick r:id="rId3"/>
              </a:rPr>
              <a:t>https://fg.resh.edu.ru/diagnosticWorksOnline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5732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lobu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482</TotalTime>
  <Words>559</Words>
  <Application>Microsoft Office PowerPoint</Application>
  <PresentationFormat>Экран (4:3)</PresentationFormat>
  <Paragraphs>102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Яркая</vt:lpstr>
      <vt:lpstr>Globus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26</cp:revision>
  <cp:lastPrinted>2022-01-28T11:37:13Z</cp:lastPrinted>
  <dcterms:modified xsi:type="dcterms:W3CDTF">2022-02-08T11:55:50Z</dcterms:modified>
</cp:coreProperties>
</file>