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6" r:id="rId4"/>
    <p:sldId id="264" r:id="rId5"/>
    <p:sldId id="265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56" r:id="rId14"/>
    <p:sldId id="257" r:id="rId15"/>
    <p:sldId id="258" r:id="rId16"/>
    <p:sldId id="259" r:id="rId17"/>
    <p:sldId id="260" r:id="rId18"/>
    <p:sldId id="274" r:id="rId19"/>
    <p:sldId id="26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A962-89B1-46B1-BC02-D644B4274B9F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D955-44EA-4915-A8F6-3390787450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06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A962-89B1-46B1-BC02-D644B4274B9F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D955-44EA-4915-A8F6-3390787450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6426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A962-89B1-46B1-BC02-D644B4274B9F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D955-44EA-4915-A8F6-3390787450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7332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A1B9A8A-3B3E-4870-B36F-37027931F8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A962-89B1-46B1-BC02-D644B4274B9F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D955-44EA-4915-A8F6-3390787450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7591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A962-89B1-46B1-BC02-D644B4274B9F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D955-44EA-4915-A8F6-3390787450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375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A962-89B1-46B1-BC02-D644B4274B9F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D955-44EA-4915-A8F6-3390787450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7035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A962-89B1-46B1-BC02-D644B4274B9F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D955-44EA-4915-A8F6-3390787450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3001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A962-89B1-46B1-BC02-D644B4274B9F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D955-44EA-4915-A8F6-3390787450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043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A962-89B1-46B1-BC02-D644B4274B9F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D955-44EA-4915-A8F6-3390787450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44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A962-89B1-46B1-BC02-D644B4274B9F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D955-44EA-4915-A8F6-3390787450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1796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A962-89B1-46B1-BC02-D644B4274B9F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D955-44EA-4915-A8F6-3390787450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804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2A962-89B1-46B1-BC02-D644B4274B9F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6D955-44EA-4915-A8F6-3390787450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105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414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dirty="0" smtClean="0"/>
              <a:t>Родительское </a:t>
            </a:r>
            <a:r>
              <a:rPr lang="ru-RU" sz="2800" b="1" dirty="0" smtClean="0"/>
              <a:t>собрание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i="1" dirty="0" smtClean="0"/>
              <a:t>Поговорим о вреде курения</a:t>
            </a:r>
            <a:br>
              <a:rPr lang="ru-RU" sz="2800" b="1" i="1" dirty="0" smtClean="0"/>
            </a:br>
            <a:endParaRPr lang="ru-RU" sz="2000" b="1" i="1" dirty="0" smtClean="0"/>
          </a:p>
        </p:txBody>
      </p:sp>
      <p:pic>
        <p:nvPicPr>
          <p:cNvPr id="2051" name="Picture 8" descr="4216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71670" y="2071678"/>
            <a:ext cx="4694237" cy="40751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b="1">
                <a:solidFill>
                  <a:srgbClr val="993300"/>
                </a:solidFill>
                <a:latin typeface="Arial Narrow" pitchFamily="34" charset="0"/>
              </a:rPr>
              <a:t>ВЫДЕЛИТЕЛЬНАЯ СИСТЕМА</a:t>
            </a:r>
            <a:endParaRPr lang="ru-RU" b="1">
              <a:solidFill>
                <a:srgbClr val="993300"/>
              </a:solidFill>
              <a:latin typeface="Arial Narrow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8153400" cy="4114800"/>
          </a:xfrm>
        </p:spPr>
        <p:txBody>
          <a:bodyPr/>
          <a:lstStyle/>
          <a:p>
            <a:r>
              <a:rPr lang="ru-RU" sz="3100" i="1">
                <a:latin typeface="Arial Narrow" pitchFamily="34" charset="0"/>
              </a:rPr>
              <a:t>Развитие </a:t>
            </a:r>
            <a:r>
              <a:rPr lang="ru-RU" sz="3100" b="1" i="1">
                <a:solidFill>
                  <a:srgbClr val="993300"/>
                </a:solidFill>
                <a:latin typeface="Arial Narrow" pitchFamily="34" charset="0"/>
              </a:rPr>
              <a:t>хронических болезней почек и мочевого пузыря</a:t>
            </a:r>
            <a:r>
              <a:rPr lang="ru-RU" sz="3100" i="1">
                <a:latin typeface="Arial Narrow" pitchFamily="34" charset="0"/>
              </a:rPr>
              <a:t>, вплоть до рака мочевого пузыря; </a:t>
            </a:r>
          </a:p>
          <a:p>
            <a:pPr algn="ctr">
              <a:buFont typeface="Wingdings" pitchFamily="2" charset="2"/>
              <a:buNone/>
            </a:pPr>
            <a:r>
              <a:rPr lang="ru-RU" sz="2700" i="1">
                <a:latin typeface="Arial Narrow" pitchFamily="34" charset="0"/>
              </a:rPr>
              <a:t>(В моче образуется </a:t>
            </a:r>
            <a:r>
              <a:rPr lang="ru-RU" sz="2700" b="1" i="1">
                <a:latin typeface="Arial Narrow" pitchFamily="34" charset="0"/>
              </a:rPr>
              <a:t>бензапирен</a:t>
            </a:r>
            <a:r>
              <a:rPr lang="ru-RU" sz="2700" i="1">
                <a:latin typeface="Arial Narrow" pitchFamily="34" charset="0"/>
              </a:rPr>
              <a:t> – канцерогенное химическое соединение, вызывающее рак. Это вещество обнаруживается и у пассивных курильщиков)</a:t>
            </a:r>
          </a:p>
          <a:p>
            <a:r>
              <a:rPr lang="ru-RU" sz="3100" b="1" i="1">
                <a:solidFill>
                  <a:srgbClr val="993300"/>
                </a:solidFill>
                <a:latin typeface="Arial Narrow" pitchFamily="34" charset="0"/>
              </a:rPr>
              <a:t>Рак почек</a:t>
            </a:r>
            <a:r>
              <a:rPr lang="ru-RU" sz="3100" i="1">
                <a:latin typeface="Arial Narrow" pitchFamily="34" charset="0"/>
              </a:rPr>
              <a:t> </a:t>
            </a:r>
            <a:r>
              <a:rPr lang="ru-RU" sz="2700" i="1">
                <a:latin typeface="Arial Narrow" pitchFamily="34" charset="0"/>
              </a:rPr>
              <a:t>(встречается у курильщиков в 5 раз чаще)</a:t>
            </a:r>
          </a:p>
        </p:txBody>
      </p:sp>
      <p:pic>
        <p:nvPicPr>
          <p:cNvPr id="18436" name="Picture 4" descr="HH0088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5029200"/>
            <a:ext cx="990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8077200" cy="838200"/>
          </a:xfrm>
        </p:spPr>
        <p:txBody>
          <a:bodyPr/>
          <a:lstStyle/>
          <a:p>
            <a:r>
              <a:rPr lang="ru-RU" sz="4000" b="1">
                <a:solidFill>
                  <a:srgbClr val="993300"/>
                </a:solidFill>
                <a:latin typeface="Arial Narrow" pitchFamily="34" charset="0"/>
              </a:rPr>
              <a:t>ОПОРНО-ДВИГАТЕЛЬНАЯ СИСТЕМА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772400" cy="4362450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</a:pPr>
            <a:r>
              <a:rPr lang="ru-RU" i="1">
                <a:latin typeface="Arial Narrow" pitchFamily="34" charset="0"/>
              </a:rPr>
              <a:t>Ухудшение кровоснабжения из–за спазма кровеносных  сосудов приводит к снижению работоспособности мышц (может привести к самопроизвольной </a:t>
            </a:r>
            <a:r>
              <a:rPr lang="ru-RU" b="1" i="1">
                <a:solidFill>
                  <a:srgbClr val="993300"/>
                </a:solidFill>
                <a:latin typeface="Arial Narrow" pitchFamily="34" charset="0"/>
              </a:rPr>
              <a:t>гангргене </a:t>
            </a:r>
            <a:r>
              <a:rPr lang="ru-RU" i="1">
                <a:latin typeface="Arial Narrow" pitchFamily="34" charset="0"/>
              </a:rPr>
              <a:t>конечностей. </a:t>
            </a:r>
          </a:p>
          <a:p>
            <a:pPr>
              <a:buClr>
                <a:schemeClr val="tx1"/>
              </a:buClr>
            </a:pPr>
            <a:r>
              <a:rPr lang="ru-RU" b="1" i="1">
                <a:solidFill>
                  <a:srgbClr val="993300"/>
                </a:solidFill>
                <a:latin typeface="Arial Narrow" pitchFamily="34" charset="0"/>
              </a:rPr>
              <a:t>Эндартериит  </a:t>
            </a:r>
            <a:r>
              <a:rPr lang="ru-RU" i="1">
                <a:latin typeface="Arial Narrow" pitchFamily="34" charset="0"/>
              </a:rPr>
              <a:t>- перемежающая хромота, часто требующая </a:t>
            </a:r>
            <a:r>
              <a:rPr lang="ru-RU" b="1" i="1">
                <a:solidFill>
                  <a:srgbClr val="993300"/>
                </a:solidFill>
                <a:latin typeface="Arial Narrow" pitchFamily="34" charset="0"/>
              </a:rPr>
              <a:t>ампутации ног. </a:t>
            </a:r>
          </a:p>
          <a:p>
            <a:pPr algn="ctr">
              <a:buFont typeface="Wingdings" pitchFamily="2" charset="2"/>
              <a:buNone/>
            </a:pPr>
            <a:r>
              <a:rPr lang="ru-RU" sz="2400" i="1">
                <a:latin typeface="Arial Narrow" pitchFamily="34" charset="0"/>
              </a:rPr>
              <a:t>Никотин действует как яд курара, парализующий мышечную систему (страдает каждый 7 курильщик )</a:t>
            </a:r>
          </a:p>
        </p:txBody>
      </p:sp>
      <p:pic>
        <p:nvPicPr>
          <p:cNvPr id="19460" name="Picture 4" descr="PE0108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5105400"/>
            <a:ext cx="128428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57200"/>
            <a:ext cx="7772400" cy="4572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i="1">
                <a:latin typeface="Arial Narrow" pitchFamily="34" charset="0"/>
              </a:rPr>
              <a:t>Курение мешает успешным занятиям спортом.</a:t>
            </a:r>
          </a:p>
          <a:p>
            <a:pPr>
              <a:lnSpc>
                <a:spcPct val="90000"/>
              </a:lnSpc>
            </a:pPr>
            <a:r>
              <a:rPr lang="ru-RU" b="1" i="1">
                <a:solidFill>
                  <a:srgbClr val="993300"/>
                </a:solidFill>
                <a:latin typeface="Arial Narrow" pitchFamily="34" charset="0"/>
              </a:rPr>
              <a:t>Ослабление</a:t>
            </a:r>
            <a:r>
              <a:rPr lang="ru-RU" i="1">
                <a:latin typeface="Arial Narrow" pitchFamily="34" charset="0"/>
              </a:rPr>
              <a:t> памяти и </a:t>
            </a:r>
            <a:r>
              <a:rPr lang="ru-RU" b="1" i="1">
                <a:solidFill>
                  <a:srgbClr val="993300"/>
                </a:solidFill>
                <a:latin typeface="Arial Narrow" pitchFamily="34" charset="0"/>
              </a:rPr>
              <a:t>понижение </a:t>
            </a:r>
            <a:r>
              <a:rPr lang="ru-RU" i="1">
                <a:latin typeface="Arial Narrow" pitchFamily="34" charset="0"/>
              </a:rPr>
              <a:t>концентрации внимания.</a:t>
            </a:r>
          </a:p>
          <a:p>
            <a:pPr>
              <a:lnSpc>
                <a:spcPct val="90000"/>
              </a:lnSpc>
            </a:pPr>
            <a:r>
              <a:rPr lang="ru-RU" b="1" i="1">
                <a:solidFill>
                  <a:srgbClr val="993300"/>
                </a:solidFill>
                <a:latin typeface="Arial Narrow" pitchFamily="34" charset="0"/>
              </a:rPr>
              <a:t>Отстают </a:t>
            </a:r>
            <a:r>
              <a:rPr lang="ru-RU" i="1">
                <a:latin typeface="Arial Narrow" pitchFamily="34" charset="0"/>
              </a:rPr>
              <a:t>в физическом и интеллектуальном развитии от своих сверстников.</a:t>
            </a:r>
          </a:p>
          <a:p>
            <a:pPr>
              <a:lnSpc>
                <a:spcPct val="90000"/>
              </a:lnSpc>
            </a:pPr>
            <a:r>
              <a:rPr lang="ru-RU" i="1">
                <a:latin typeface="Arial Narrow" pitchFamily="34" charset="0"/>
              </a:rPr>
              <a:t>Развивается </a:t>
            </a:r>
            <a:r>
              <a:rPr lang="ru-RU" b="1" i="1">
                <a:solidFill>
                  <a:srgbClr val="993300"/>
                </a:solidFill>
                <a:latin typeface="Arial Narrow" pitchFamily="34" charset="0"/>
              </a:rPr>
              <a:t>неврозоподобный синдром</a:t>
            </a:r>
            <a:r>
              <a:rPr lang="ru-RU" i="1">
                <a:latin typeface="Arial Narrow" pitchFamily="34" charset="0"/>
              </a:rPr>
              <a:t>, выражающийся в постоянной головной боли, усиливающейся при умственной работе, быстрой утомляемости и пониженной работоспособности.</a:t>
            </a:r>
          </a:p>
          <a:p>
            <a:pPr>
              <a:lnSpc>
                <a:spcPct val="90000"/>
              </a:lnSpc>
            </a:pPr>
            <a:r>
              <a:rPr lang="ru-RU" b="1" i="1">
                <a:solidFill>
                  <a:srgbClr val="993300"/>
                </a:solidFill>
                <a:latin typeface="Arial Narrow" pitchFamily="34" charset="0"/>
              </a:rPr>
              <a:t>Расстройство </a:t>
            </a:r>
            <a:r>
              <a:rPr lang="ru-RU" i="1">
                <a:latin typeface="Arial Narrow" pitchFamily="34" charset="0"/>
              </a:rPr>
              <a:t>сна и аппетита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4652963"/>
            <a:ext cx="4103688" cy="1519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728192"/>
          </a:xfrm>
        </p:spPr>
        <p:txBody>
          <a:bodyPr anchor="t"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Пассивное курение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6400800" cy="37444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http://im7-tub-ru.yandex.net/i?id=291274598-34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501008"/>
            <a:ext cx="403244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4136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 anchor="t">
            <a:normAutofit/>
          </a:bodyPr>
          <a:lstStyle/>
          <a:p>
            <a:r>
              <a:rPr lang="ru-RU" sz="2400" dirty="0" smtClean="0"/>
              <a:t>Пассивным курением называют состояние, когда некурящие вынуждены дышать воздухом, который загрязнён табачным дымом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6400800" cy="396044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Пассивное курение ни чем не лучше активного, поэтому необходимо беречь окружающих людей от </a:t>
            </a:r>
            <a:r>
              <a:rPr lang="ru-RU" sz="2400" dirty="0" smtClean="0">
                <a:solidFill>
                  <a:schemeClr val="tx1"/>
                </a:solidFill>
              </a:rPr>
              <a:t>курильщиков</a:t>
            </a:r>
            <a:r>
              <a:rPr lang="ru-RU" sz="2000" dirty="0" smtClean="0">
                <a:solidFill>
                  <a:schemeClr val="tx1"/>
                </a:solidFill>
              </a:rPr>
              <a:t>, особенно детей.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im7-tub-ru.yandex.net/i?id=116185047-08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861048"/>
            <a:ext cx="2088232" cy="1629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7-tub-ru.yandex.net/i?id=46209377-53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861048"/>
            <a:ext cx="2448272" cy="1629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7206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5544616"/>
          </a:xfrm>
        </p:spPr>
        <p:txBody>
          <a:bodyPr anchor="t">
            <a:norm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Загрязнённый табачным дымом воздух может вызывать различные нарушения в организме некурящих людей, а также способствовать обострению заболеваний, имевшихся у них в прошлом: аллергии, бронхиальной астмы 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6400800" cy="321791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и ишемической болезни сердца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3074" name="Picture 2" descr="http://im3-tub-ru.yandex.net/i?id=238699885-10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501008"/>
            <a:ext cx="3024336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8889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 anchor="t">
            <a:normAutofit/>
          </a:bodyPr>
          <a:lstStyle/>
          <a:p>
            <a:r>
              <a:rPr lang="ru-RU" sz="2400" dirty="0" smtClean="0"/>
              <a:t>Многими учёными доказано, что дети курящих родителей в большей мере подвержены заболеваниям органов дыхания, чем дети некурящих родителей.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988840"/>
            <a:ext cx="6400800" cy="453650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Некурящие люди, которые находятся в накуренных помещениях, вдыхают в течение часа столько никотина, сколько его вдыхает курильщик при выкуривании 2-3 сигарет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098" name="Picture 2" descr="http://im5-tub-ru.yandex.net/i?id=374253466-56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861048"/>
            <a:ext cx="3600400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1474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872208"/>
          </a:xfrm>
        </p:spPr>
        <p:txBody>
          <a:bodyPr anchor="t">
            <a:normAutofit fontScale="90000"/>
          </a:bodyPr>
          <a:lstStyle/>
          <a:p>
            <a:r>
              <a:rPr lang="ru-RU" sz="2400" dirty="0" smtClean="0"/>
              <a:t>В семьях, где укоренилась привычка курить в жилых помещениях, дети хуже развиваются, чем в семьях некурящих, они становятся нервными, раздражительными, плохо спят. В их организме нарушается витаминный обмен, наблюдается дефицит витамина С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6004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Подумай, что лучше?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5122" name="Picture 2" descr="http://im5-tub-ru.yandex.net/i?id=223497716-60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645024"/>
            <a:ext cx="187220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15160587"/>
              </p:ext>
            </p:extLst>
          </p:nvPr>
        </p:nvGraphicFramePr>
        <p:xfrm>
          <a:off x="467544" y="4077072"/>
          <a:ext cx="8229600" cy="73152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181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124" name="Picture 4" descr="http://im5-tub-ru.yandex.net/i?id=233041231-51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645024"/>
            <a:ext cx="2304256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4010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/>
              <a:t>Сухие цифры</a:t>
            </a:r>
          </a:p>
        </p:txBody>
      </p:sp>
      <p:sp>
        <p:nvSpPr>
          <p:cNvPr id="74755" name="TextBox 3"/>
          <p:cNvSpPr txBox="1">
            <a:spLocks noChangeArrowheads="1"/>
          </p:cNvSpPr>
          <p:nvPr/>
        </p:nvSpPr>
        <p:spPr bwMode="auto">
          <a:xfrm>
            <a:off x="1447800" y="1600200"/>
            <a:ext cx="609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ahoma" pitchFamily="34" charset="0"/>
              </a:rPr>
              <a:t>По данным Всемирной Организации Здравоохранения:</a:t>
            </a:r>
          </a:p>
        </p:txBody>
      </p:sp>
      <p:sp>
        <p:nvSpPr>
          <p:cNvPr id="74756" name="TextBox 4"/>
          <p:cNvSpPr txBox="1">
            <a:spLocks noChangeArrowheads="1"/>
          </p:cNvSpPr>
          <p:nvPr/>
        </p:nvSpPr>
        <p:spPr bwMode="auto">
          <a:xfrm>
            <a:off x="3200400" y="21336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ahoma" pitchFamily="34" charset="0"/>
              </a:rPr>
              <a:t>ЕЖЕГОДНО УМИРАЮТ</a:t>
            </a:r>
          </a:p>
        </p:txBody>
      </p:sp>
      <p:sp>
        <p:nvSpPr>
          <p:cNvPr id="6" name="Молния 5"/>
          <p:cNvSpPr>
            <a:spLocks noChangeArrowheads="1"/>
          </p:cNvSpPr>
          <p:nvPr/>
        </p:nvSpPr>
        <p:spPr bwMode="auto">
          <a:xfrm rot="6952437">
            <a:off x="2717800" y="3168650"/>
            <a:ext cx="2020888" cy="363538"/>
          </a:xfrm>
          <a:prstGeom prst="lightningBol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7" name="Молния 6"/>
          <p:cNvSpPr>
            <a:spLocks noChangeArrowheads="1"/>
          </p:cNvSpPr>
          <p:nvPr/>
        </p:nvSpPr>
        <p:spPr bwMode="auto">
          <a:xfrm rot="2856412">
            <a:off x="4148138" y="3140075"/>
            <a:ext cx="2020888" cy="363537"/>
          </a:xfrm>
          <a:prstGeom prst="lightningBolt">
            <a:avLst/>
          </a:prstGeom>
          <a:solidFill>
            <a:srgbClr val="F41D0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latin typeface="Tahoma" pitchFamily="34" charset="0"/>
            </a:endParaRPr>
          </a:p>
        </p:txBody>
      </p:sp>
      <p:pic>
        <p:nvPicPr>
          <p:cNvPr id="8" name="Рисунок 7" descr="Бутылка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702050"/>
            <a:ext cx="3714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Сигарета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4191000"/>
            <a:ext cx="5143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19200" y="4876800"/>
            <a:ext cx="2667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  <a:latin typeface="Tahoma" pitchFamily="34" charset="0"/>
              </a:rPr>
              <a:t>3 миллиона </a:t>
            </a:r>
            <a:r>
              <a:rPr lang="ru-RU" b="1">
                <a:latin typeface="Tahoma" pitchFamily="34" charset="0"/>
              </a:rPr>
              <a:t>человек </a:t>
            </a:r>
          </a:p>
          <a:p>
            <a:pPr algn="ctr"/>
            <a:r>
              <a:rPr lang="ru-RU" b="1">
                <a:latin typeface="Tahoma" pitchFamily="34" charset="0"/>
              </a:rPr>
              <a:t>от курения!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495800" y="4876800"/>
            <a:ext cx="419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  <a:latin typeface="Tahoma" pitchFamily="34" charset="0"/>
              </a:rPr>
              <a:t>6 миллионов </a:t>
            </a:r>
            <a:r>
              <a:rPr lang="ru-RU" b="1">
                <a:latin typeface="Tahoma" pitchFamily="34" charset="0"/>
              </a:rPr>
              <a:t>человек от алкоголизма!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81000" y="5638800"/>
            <a:ext cx="830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ahoma" pitchFamily="34" charset="0"/>
              </a:rPr>
              <a:t>Прогнозируется, что в 2020 году от курения погибнут около </a:t>
            </a:r>
          </a:p>
          <a:p>
            <a:pPr algn="ctr"/>
            <a:r>
              <a:rPr lang="ru-RU" b="1">
                <a:solidFill>
                  <a:srgbClr val="FF0000"/>
                </a:solidFill>
                <a:latin typeface="Tahoma" pitchFamily="34" charset="0"/>
              </a:rPr>
              <a:t>10 миллионов </a:t>
            </a:r>
            <a:r>
              <a:rPr lang="ru-RU">
                <a:latin typeface="Tahoma" pitchFamily="34" charset="0"/>
              </a:rPr>
              <a:t>человек в возрасте от 30 до 40 лет!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3168352"/>
          </a:xfrm>
        </p:spPr>
        <p:txBody>
          <a:bodyPr anchor="t">
            <a:normAutofit fontScale="90000"/>
          </a:bodyPr>
          <a:lstStyle/>
          <a:p>
            <a:r>
              <a:rPr lang="ru-RU" sz="2400" dirty="0" smtClean="0"/>
              <a:t>«Я думаю, что сама примелькавшаяся привычка не только курить, но и окуривать других заставляет людей от здоровых до больных, от сильных до слабых. От мала до велика – принуждать всех дышать табачным дымом. Это такая привычка, с которой надо бороться самыми решительными средствами. Это привычка. Которая противоречит коренным понятиям о культуре, если не сказать более резко».</a:t>
            </a:r>
            <a:br>
              <a:rPr lang="ru-RU" sz="2400" dirty="0" smtClean="0"/>
            </a:br>
            <a:r>
              <a:rPr lang="ru-RU" sz="2400" dirty="0" smtClean="0"/>
              <a:t>Академик-онколог  Н.Н. Блохин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88032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Самое лучшее – здоровый образ жизни!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6146" name="Picture 2" descr="http://im8-tub-ru.yandex.net/i?id=66230002-69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33056"/>
            <a:ext cx="2736303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4-tub-ru.yandex.net/i?id=473876541-41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933056"/>
            <a:ext cx="3744416" cy="230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7506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Мотивы курения подростков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eaLnBrk="1" hangingPunct="1"/>
            <a:r>
              <a:rPr lang="ru-RU" sz="2400" b="1" i="1" smtClean="0"/>
              <a:t>Любопытство</a:t>
            </a:r>
          </a:p>
          <a:p>
            <a:pPr eaLnBrk="1" hangingPunct="1"/>
            <a:r>
              <a:rPr lang="ru-RU" sz="2400" b="1" i="1" smtClean="0"/>
              <a:t>Пример друзей и взрослых</a:t>
            </a:r>
          </a:p>
          <a:p>
            <a:pPr eaLnBrk="1" hangingPunct="1"/>
            <a:r>
              <a:rPr lang="ru-RU" sz="2400" b="1" i="1" smtClean="0"/>
              <a:t>Наличие свободных денег</a:t>
            </a:r>
          </a:p>
          <a:p>
            <a:pPr eaLnBrk="1" hangingPunct="1"/>
            <a:r>
              <a:rPr lang="ru-RU" sz="2400" b="1" i="1" smtClean="0"/>
              <a:t>Желание выглядеть взрослым</a:t>
            </a:r>
          </a:p>
          <a:p>
            <a:pPr eaLnBrk="1" hangingPunct="1"/>
            <a:r>
              <a:rPr lang="ru-RU" sz="2400" b="1" i="1" smtClean="0"/>
              <a:t>Влияние кино, телевидения и рекламы</a:t>
            </a:r>
          </a:p>
          <a:p>
            <a:pPr eaLnBrk="1" hangingPunct="1"/>
            <a:r>
              <a:rPr lang="ru-RU" sz="2400" b="1" i="1" smtClean="0"/>
              <a:t>Баловство, от нечего делать</a:t>
            </a:r>
          </a:p>
          <a:p>
            <a:pPr eaLnBrk="1" hangingPunct="1"/>
            <a:r>
              <a:rPr lang="ru-RU" sz="2400" b="1" i="1" smtClean="0"/>
              <a:t>Чтобы успокоиться, установить контакт со сверстниками</a:t>
            </a:r>
          </a:p>
          <a:p>
            <a:pPr eaLnBrk="1" hangingPunct="1"/>
            <a:r>
              <a:rPr lang="ru-RU" sz="2400" b="1" i="1" smtClean="0"/>
              <a:t>Уйти от проблем, за компанию</a:t>
            </a:r>
          </a:p>
          <a:p>
            <a:pPr eaLnBrk="1" hangingPunct="1"/>
            <a:endParaRPr lang="ru-RU" sz="2400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620000" cy="822325"/>
          </a:xfrm>
        </p:spPr>
        <p:txBody>
          <a:bodyPr/>
          <a:lstStyle/>
          <a:p>
            <a:r>
              <a:rPr lang="ru-RU" sz="3800" b="1">
                <a:solidFill>
                  <a:srgbClr val="993300"/>
                </a:solidFill>
                <a:latin typeface="Arial Narrow" pitchFamily="34" charset="0"/>
              </a:rPr>
              <a:t>Что содержится в сигарете?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696200" cy="51054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400" i="1">
                <a:latin typeface="Arial Narrow" pitchFamily="34" charset="0"/>
              </a:rPr>
              <a:t> В дыме </a:t>
            </a:r>
            <a:r>
              <a:rPr lang="ru-RU" sz="2400" b="1" i="1">
                <a:solidFill>
                  <a:srgbClr val="993300"/>
                </a:solidFill>
                <a:latin typeface="Arial Narrow" pitchFamily="34" charset="0"/>
              </a:rPr>
              <a:t>одной сигареты</a:t>
            </a:r>
            <a:r>
              <a:rPr lang="ru-RU" sz="2400" i="1">
                <a:latin typeface="Arial Narrow" pitchFamily="34" charset="0"/>
              </a:rPr>
              <a:t> содержится:</a:t>
            </a:r>
          </a:p>
          <a:p>
            <a:pPr lvl="1" algn="just">
              <a:lnSpc>
                <a:spcPct val="80000"/>
              </a:lnSpc>
            </a:pPr>
            <a:r>
              <a:rPr lang="ru-RU" sz="2700" i="1">
                <a:latin typeface="Arial Narrow" pitchFamily="34" charset="0"/>
              </a:rPr>
              <a:t> </a:t>
            </a:r>
            <a:r>
              <a:rPr lang="ru-RU" sz="2500" i="1">
                <a:latin typeface="Arial Narrow" pitchFamily="34" charset="0"/>
              </a:rPr>
              <a:t>6 мг никотина,</a:t>
            </a:r>
          </a:p>
          <a:p>
            <a:pPr lvl="1" algn="just">
              <a:lnSpc>
                <a:spcPct val="80000"/>
              </a:lnSpc>
            </a:pPr>
            <a:r>
              <a:rPr lang="ru-RU" sz="2500" i="1">
                <a:latin typeface="Arial Narrow" pitchFamily="34" charset="0"/>
              </a:rPr>
              <a:t> 1,6 мг аммиака,</a:t>
            </a:r>
          </a:p>
          <a:p>
            <a:pPr lvl="1" algn="just">
              <a:lnSpc>
                <a:spcPct val="80000"/>
              </a:lnSpc>
            </a:pPr>
            <a:r>
              <a:rPr lang="ru-RU" sz="2500" i="1">
                <a:latin typeface="Arial Narrow" pitchFamily="34" charset="0"/>
              </a:rPr>
              <a:t> 25 мг угарного газа,</a:t>
            </a:r>
          </a:p>
          <a:p>
            <a:pPr lvl="1" algn="just">
              <a:lnSpc>
                <a:spcPct val="80000"/>
              </a:lnSpc>
            </a:pPr>
            <a:r>
              <a:rPr lang="ru-RU" sz="2500" i="1">
                <a:latin typeface="Arial Narrow" pitchFamily="34" charset="0"/>
              </a:rPr>
              <a:t> 0,03 мг синильной кислоты,</a:t>
            </a:r>
          </a:p>
          <a:p>
            <a:pPr lvl="1" algn="just">
              <a:lnSpc>
                <a:spcPct val="80000"/>
              </a:lnSpc>
            </a:pPr>
            <a:r>
              <a:rPr lang="ru-RU" sz="2500" i="1">
                <a:latin typeface="Arial Narrow" pitchFamily="34" charset="0"/>
              </a:rPr>
              <a:t> 0,5 мг пиридина, формальдегид, </a:t>
            </a:r>
          </a:p>
          <a:p>
            <a:pPr lvl="1" algn="just">
              <a:lnSpc>
                <a:spcPct val="80000"/>
              </a:lnSpc>
            </a:pPr>
            <a:r>
              <a:rPr lang="ru-RU" sz="2500" i="1">
                <a:latin typeface="Arial Narrow" pitchFamily="34" charset="0"/>
              </a:rPr>
              <a:t>радиактивные вещества: полоний, свинец, висмут, смолы и деготь и др. </a:t>
            </a:r>
          </a:p>
          <a:p>
            <a:pPr algn="just">
              <a:lnSpc>
                <a:spcPct val="80000"/>
              </a:lnSpc>
            </a:pPr>
            <a:r>
              <a:rPr lang="ru-RU" sz="2400" i="1">
                <a:latin typeface="Arial Narrow" pitchFamily="34" charset="0"/>
              </a:rPr>
              <a:t>Значительная часть уходит в окружающую среду.</a:t>
            </a:r>
          </a:p>
          <a:p>
            <a:pPr algn="just">
              <a:lnSpc>
                <a:spcPct val="80000"/>
              </a:lnSpc>
            </a:pPr>
            <a:r>
              <a:rPr lang="ru-RU" sz="2400" i="1">
                <a:latin typeface="Arial Narrow" pitchFamily="34" charset="0"/>
              </a:rPr>
              <a:t>Дым сигарет вреден окружающим.</a:t>
            </a:r>
          </a:p>
          <a:p>
            <a:pPr algn="just">
              <a:lnSpc>
                <a:spcPct val="80000"/>
              </a:lnSpc>
            </a:pPr>
            <a:r>
              <a:rPr lang="ru-RU" sz="2400" i="1">
                <a:latin typeface="Arial Narrow" pitchFamily="34" charset="0"/>
              </a:rPr>
              <a:t>Каждая сигарета отнимает </a:t>
            </a:r>
            <a:r>
              <a:rPr lang="ru-RU" sz="2400" b="1" i="1">
                <a:solidFill>
                  <a:srgbClr val="993300"/>
                </a:solidFill>
                <a:latin typeface="Arial Narrow" pitchFamily="34" charset="0"/>
              </a:rPr>
              <a:t>от 5 до 15 минут жизни!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</a:pPr>
            <a:r>
              <a:rPr lang="ru-RU" sz="2400" b="1" i="1">
                <a:solidFill>
                  <a:srgbClr val="993300"/>
                </a:solidFill>
                <a:latin typeface="Arial Narrow" pitchFamily="34" charset="0"/>
              </a:rPr>
              <a:t>20</a:t>
            </a:r>
            <a:r>
              <a:rPr lang="ru-RU" sz="2400" i="1">
                <a:latin typeface="Arial Narrow" pitchFamily="34" charset="0"/>
              </a:rPr>
              <a:t> ежедневно выкуриваемых сигарет сокращает жизнь на </a:t>
            </a:r>
            <a:r>
              <a:rPr lang="ru-RU" sz="2400" b="1" i="1">
                <a:solidFill>
                  <a:srgbClr val="993300"/>
                </a:solidFill>
                <a:latin typeface="Arial Narrow" pitchFamily="34" charset="0"/>
              </a:rPr>
              <a:t>8-12 лет!</a:t>
            </a:r>
          </a:p>
        </p:txBody>
      </p:sp>
      <p:pic>
        <p:nvPicPr>
          <p:cNvPr id="7172" name="Picture 4" descr="HM0013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2254250"/>
            <a:ext cx="1295400" cy="1098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4 этапа в формировании курильщика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idx="1"/>
          </p:nvPr>
        </p:nvSpPr>
        <p:spPr>
          <a:xfrm>
            <a:off x="539750" y="2133600"/>
            <a:ext cx="8229600" cy="4525963"/>
          </a:xfrm>
        </p:spPr>
        <p:txBody>
          <a:bodyPr/>
          <a:lstStyle/>
          <a:p>
            <a:pPr eaLnBrk="1" hangingPunct="1"/>
            <a:r>
              <a:rPr lang="ru-RU" b="1" i="1" smtClean="0"/>
              <a:t>Подготовка (ребёнок с детства видит, что курят его родители, ровесники, старшие братья и сёстры</a:t>
            </a:r>
            <a:r>
              <a:rPr lang="en-US" b="1" i="1" smtClean="0"/>
              <a:t>)</a:t>
            </a:r>
            <a:endParaRPr lang="ru-RU" b="1" i="1" smtClean="0"/>
          </a:p>
          <a:p>
            <a:pPr eaLnBrk="1" hangingPunct="1"/>
            <a:r>
              <a:rPr lang="ru-RU" b="1" i="1" smtClean="0"/>
              <a:t>Экспериментирование с курением</a:t>
            </a:r>
          </a:p>
          <a:p>
            <a:pPr eaLnBrk="1" hangingPunct="1"/>
            <a:r>
              <a:rPr lang="ru-RU" b="1" i="1" smtClean="0"/>
              <a:t>Приобретение привычки</a:t>
            </a:r>
          </a:p>
          <a:p>
            <a:pPr eaLnBrk="1" hangingPunct="1"/>
            <a:r>
              <a:rPr lang="ru-RU" b="1" i="1" smtClean="0"/>
              <a:t>Никотиновая зависимость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Меры предупреждения табакокурения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idx="1"/>
          </p:nvPr>
        </p:nvSpPr>
        <p:spPr>
          <a:xfrm>
            <a:off x="468313" y="2133600"/>
            <a:ext cx="8229600" cy="4525963"/>
          </a:xfrm>
        </p:spPr>
        <p:txBody>
          <a:bodyPr/>
          <a:lstStyle/>
          <a:p>
            <a:pPr eaLnBrk="1" hangingPunct="1"/>
            <a:r>
              <a:rPr lang="ru-RU" b="1" i="1" smtClean="0"/>
              <a:t>Терпение и внимание к детям</a:t>
            </a:r>
          </a:p>
          <a:p>
            <a:pPr eaLnBrk="1" hangingPunct="1"/>
            <a:r>
              <a:rPr lang="ru-RU" b="1" i="1" smtClean="0"/>
              <a:t>Профилактические беседы о вреде курения</a:t>
            </a:r>
          </a:p>
          <a:p>
            <a:pPr eaLnBrk="1" hangingPunct="1"/>
            <a:r>
              <a:rPr lang="ru-RU" b="1" i="1" smtClean="0"/>
              <a:t>Гибкая система контроля</a:t>
            </a:r>
          </a:p>
          <a:p>
            <a:pPr eaLnBrk="1" hangingPunct="1"/>
            <a:r>
              <a:rPr lang="ru-RU" b="1" i="1" smtClean="0"/>
              <a:t>Практичность и деликатность</a:t>
            </a:r>
          </a:p>
          <a:p>
            <a:pPr eaLnBrk="1" hangingPunct="1"/>
            <a:r>
              <a:rPr lang="ru-RU" b="1" i="1" smtClean="0"/>
              <a:t>Собственный пример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895350"/>
          </a:xfrm>
        </p:spPr>
        <p:txBody>
          <a:bodyPr/>
          <a:lstStyle/>
          <a:p>
            <a:r>
              <a:rPr lang="ru-RU" b="1" i="1">
                <a:solidFill>
                  <a:srgbClr val="993300"/>
                </a:solidFill>
                <a:latin typeface="Arial Narrow" pitchFamily="34" charset="0"/>
              </a:rPr>
              <a:t>Дыхательная система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8077200" cy="3581400"/>
          </a:xfrm>
        </p:spPr>
        <p:txBody>
          <a:bodyPr>
            <a:normAutofit fontScale="85000" lnSpcReduction="10000"/>
          </a:bodyPr>
          <a:lstStyle/>
          <a:p>
            <a:pPr>
              <a:buClr>
                <a:schemeClr val="tx1"/>
              </a:buClr>
            </a:pPr>
            <a:r>
              <a:rPr lang="ru-RU" b="1" i="1">
                <a:solidFill>
                  <a:srgbClr val="993300"/>
                </a:solidFill>
                <a:latin typeface="Arial Narrow" pitchFamily="34" charset="0"/>
              </a:rPr>
              <a:t>Хронические заболевания</a:t>
            </a:r>
            <a:r>
              <a:rPr lang="ru-RU" i="1">
                <a:latin typeface="Arial Narrow" pitchFamily="34" charset="0"/>
              </a:rPr>
              <a:t> дыхательных органов: бронхит, астма, гибель эпителия, усиленное выделение слизи, воспаление голосовых связок.</a:t>
            </a:r>
          </a:p>
          <a:p>
            <a:pPr>
              <a:buClr>
                <a:schemeClr val="tx1"/>
              </a:buClr>
            </a:pPr>
            <a:r>
              <a:rPr lang="ru-RU" b="1" i="1">
                <a:solidFill>
                  <a:srgbClr val="993300"/>
                </a:solidFill>
                <a:latin typeface="Arial Narrow" pitchFamily="34" charset="0"/>
              </a:rPr>
              <a:t>Туберкулез легких</a:t>
            </a:r>
            <a:r>
              <a:rPr lang="ru-RU" i="1">
                <a:latin typeface="Arial Narrow" pitchFamily="34" charset="0"/>
              </a:rPr>
              <a:t> (из 100 случаев заболевания туберкулезом 95% - курильщики)</a:t>
            </a:r>
          </a:p>
          <a:p>
            <a:pPr>
              <a:buClr>
                <a:schemeClr val="tx1"/>
              </a:buClr>
            </a:pPr>
            <a:r>
              <a:rPr lang="ru-RU" b="1" i="1">
                <a:solidFill>
                  <a:srgbClr val="993300"/>
                </a:solidFill>
                <a:latin typeface="Arial Narrow" pitchFamily="34" charset="0"/>
              </a:rPr>
              <a:t>Рак легких</a:t>
            </a:r>
            <a:r>
              <a:rPr lang="ru-RU" i="1">
                <a:latin typeface="Arial Narrow" pitchFamily="34" charset="0"/>
              </a:rPr>
              <a:t> (почти 97% больных раком – курильщики, </a:t>
            </a:r>
          </a:p>
          <a:p>
            <a:pPr>
              <a:buClr>
                <a:schemeClr val="tx1"/>
              </a:buClr>
            </a:pPr>
            <a:r>
              <a:rPr lang="ru-RU" b="1" i="1">
                <a:solidFill>
                  <a:srgbClr val="993300"/>
                </a:solidFill>
                <a:latin typeface="Arial Narrow" pitchFamily="34" charset="0"/>
              </a:rPr>
              <a:t>Рак гортани</a:t>
            </a:r>
            <a:r>
              <a:rPr lang="ru-RU" i="1">
                <a:latin typeface="Arial Narrow" pitchFamily="34" charset="0"/>
              </a:rPr>
              <a:t> (в 6 – 10 раз больше).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993300"/>
                </a:solidFill>
                <a:latin typeface="Arial Narrow" pitchFamily="34" charset="0"/>
              </a:rPr>
              <a:t>КРОВЕНОСНАЯ СИСТЕМА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just"/>
            <a:r>
              <a:rPr lang="ru-RU" sz="2000" i="1">
                <a:latin typeface="Arial Narrow" pitchFamily="34" charset="0"/>
              </a:rPr>
              <a:t>Снижается количество эритроцитов  и гемоглобина;</a:t>
            </a:r>
          </a:p>
          <a:p>
            <a:pPr algn="just"/>
            <a:r>
              <a:rPr lang="ru-RU" sz="2000" b="1" i="1">
                <a:latin typeface="Arial Narrow" pitchFamily="34" charset="0"/>
              </a:rPr>
              <a:t>Стенокардия</a:t>
            </a:r>
            <a:r>
              <a:rPr lang="ru-RU" sz="2000" i="1">
                <a:latin typeface="Arial Narrow" pitchFamily="34" charset="0"/>
              </a:rPr>
              <a:t> у курильщиков чаще в 13 раз;</a:t>
            </a:r>
          </a:p>
          <a:p>
            <a:r>
              <a:rPr lang="ru-RU" sz="2000" b="1" i="1">
                <a:latin typeface="Arial Narrow" pitchFamily="34" charset="0"/>
              </a:rPr>
              <a:t>Инфаркт</a:t>
            </a:r>
            <a:r>
              <a:rPr lang="ru-RU" sz="2000" i="1">
                <a:latin typeface="Arial Narrow" pitchFamily="34" charset="0"/>
              </a:rPr>
              <a:t> миокарда чаще в 13 раз (особенно у лиц до 40лет);</a:t>
            </a:r>
          </a:p>
          <a:p>
            <a:r>
              <a:rPr lang="ru-RU" sz="2000" b="1" i="1">
                <a:latin typeface="Arial Narrow" pitchFamily="34" charset="0"/>
              </a:rPr>
              <a:t>Острый инфаркт миокарда</a:t>
            </a:r>
            <a:r>
              <a:rPr lang="ru-RU" sz="2000" i="1">
                <a:latin typeface="Arial Narrow" pitchFamily="34" charset="0"/>
              </a:rPr>
              <a:t> ( у курильщиков до 35 лет, у 80% курящих со школьной скамьи).</a:t>
            </a:r>
          </a:p>
          <a:p>
            <a:r>
              <a:rPr lang="ru-RU" sz="2000" i="1">
                <a:latin typeface="Arial Narrow" pitchFamily="34" charset="0"/>
              </a:rPr>
              <a:t>Курение способствует возникновению атеросклероза, гипертонической болезни, кровоизлияния в мозг.</a:t>
            </a:r>
          </a:p>
        </p:txBody>
      </p:sp>
      <p:pic>
        <p:nvPicPr>
          <p:cNvPr id="16388" name="Picture 4" descr="HM0030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0"/>
            <a:ext cx="879475" cy="1295400"/>
          </a:xfrm>
          <a:prstGeom prst="rect">
            <a:avLst/>
          </a:prstGeom>
          <a:noFill/>
        </p:spPr>
      </p:pic>
      <p:pic>
        <p:nvPicPr>
          <p:cNvPr id="16389" name="Picture 5" descr="img1.jpg (20867 bytes)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48263" y="1960563"/>
            <a:ext cx="3671887" cy="434816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9550" y="325438"/>
            <a:ext cx="7202488" cy="671512"/>
          </a:xfrm>
        </p:spPr>
        <p:txBody>
          <a:bodyPr>
            <a:normAutofit fontScale="90000"/>
          </a:bodyPr>
          <a:lstStyle/>
          <a:p>
            <a:r>
              <a:rPr lang="ru-RU" sz="4000" b="1">
                <a:solidFill>
                  <a:srgbClr val="993300"/>
                </a:solidFill>
                <a:latin typeface="Arial Narrow" pitchFamily="34" charset="0"/>
              </a:rPr>
              <a:t>ПИЩЕВАРИТЕЛЬНАЯ СИСТЕМА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19200"/>
            <a:ext cx="76200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200" i="1">
                <a:latin typeface="Arial Narrow" pitchFamily="34" charset="0"/>
              </a:rPr>
              <a:t>Развивается </a:t>
            </a:r>
            <a:r>
              <a:rPr lang="ru-RU" sz="2200" b="1" i="1">
                <a:solidFill>
                  <a:srgbClr val="993300"/>
                </a:solidFill>
                <a:latin typeface="Arial Narrow" pitchFamily="34" charset="0"/>
              </a:rPr>
              <a:t>кариес</a:t>
            </a:r>
            <a:r>
              <a:rPr lang="ru-RU" sz="2200" i="1">
                <a:latin typeface="Arial Narrow" pitchFamily="34" charset="0"/>
              </a:rPr>
              <a:t>; </a:t>
            </a:r>
          </a:p>
          <a:p>
            <a:pPr>
              <a:lnSpc>
                <a:spcPct val="90000"/>
              </a:lnSpc>
            </a:pPr>
            <a:r>
              <a:rPr lang="ru-RU" sz="2200" i="1">
                <a:latin typeface="Arial Narrow" pitchFamily="34" charset="0"/>
              </a:rPr>
              <a:t>Ухудшается аппетит, обоняние, вкус извращается;</a:t>
            </a:r>
          </a:p>
          <a:p>
            <a:pPr>
              <a:lnSpc>
                <a:spcPct val="90000"/>
              </a:lnSpc>
            </a:pPr>
            <a:r>
              <a:rPr lang="ru-RU" sz="2200" i="1">
                <a:latin typeface="Arial Narrow" pitchFamily="34" charset="0"/>
              </a:rPr>
              <a:t>Возникают спазмы желудка, кишечника, кишечная непроходимость </a:t>
            </a:r>
            <a:r>
              <a:rPr lang="ru-RU" sz="2200" b="1" i="1">
                <a:solidFill>
                  <a:srgbClr val="993300"/>
                </a:solidFill>
                <a:latin typeface="Arial Narrow" pitchFamily="34" charset="0"/>
              </a:rPr>
              <a:t>(парез)</a:t>
            </a:r>
            <a:r>
              <a:rPr lang="ru-RU" sz="2200" i="1">
                <a:latin typeface="Arial Narrow" pitchFamily="34" charset="0"/>
              </a:rPr>
              <a:t> кишечника ведет к смерти;</a:t>
            </a:r>
          </a:p>
          <a:p>
            <a:pPr>
              <a:lnSpc>
                <a:spcPct val="90000"/>
              </a:lnSpc>
            </a:pPr>
            <a:r>
              <a:rPr lang="ru-RU" sz="2200" i="1">
                <a:latin typeface="Arial Narrow" pitchFamily="34" charset="0"/>
              </a:rPr>
              <a:t>Развивается хронический </a:t>
            </a:r>
            <a:r>
              <a:rPr lang="ru-RU" sz="2200" b="1" i="1">
                <a:solidFill>
                  <a:srgbClr val="993300"/>
                </a:solidFill>
                <a:latin typeface="Arial Narrow" pitchFamily="34" charset="0"/>
              </a:rPr>
              <a:t>гастрит, колит, язвенная болезнь</a:t>
            </a:r>
            <a:r>
              <a:rPr lang="ru-RU" sz="2200" i="1">
                <a:latin typeface="Arial Narrow" pitchFamily="34" charset="0"/>
              </a:rPr>
              <a:t> желудка и 12- перстной кишки (в 10 раз чаще);</a:t>
            </a:r>
          </a:p>
          <a:p>
            <a:pPr>
              <a:lnSpc>
                <a:spcPct val="90000"/>
              </a:lnSpc>
            </a:pPr>
            <a:r>
              <a:rPr lang="ru-RU" sz="2200" i="1">
                <a:latin typeface="Arial Narrow" pitchFamily="34" charset="0"/>
              </a:rPr>
              <a:t>Приводит к </a:t>
            </a:r>
            <a:r>
              <a:rPr lang="ru-RU" sz="2200" b="1" i="1">
                <a:solidFill>
                  <a:srgbClr val="993300"/>
                </a:solidFill>
                <a:latin typeface="Arial Narrow" pitchFamily="34" charset="0"/>
              </a:rPr>
              <a:t>циррозу</a:t>
            </a:r>
            <a:r>
              <a:rPr lang="ru-RU" sz="2200" i="1">
                <a:solidFill>
                  <a:srgbClr val="993300"/>
                </a:solidFill>
                <a:latin typeface="Arial Narrow" pitchFamily="34" charset="0"/>
              </a:rPr>
              <a:t> </a:t>
            </a:r>
            <a:r>
              <a:rPr lang="ru-RU" sz="2200" b="1" i="1">
                <a:solidFill>
                  <a:srgbClr val="993300"/>
                </a:solidFill>
                <a:latin typeface="Arial Narrow" pitchFamily="34" charset="0"/>
              </a:rPr>
              <a:t>печени;</a:t>
            </a:r>
            <a:r>
              <a:rPr lang="ru-RU" sz="2200" i="1">
                <a:solidFill>
                  <a:srgbClr val="993300"/>
                </a:solidFill>
                <a:latin typeface="Arial Narrow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sz="2200" i="1">
                <a:latin typeface="Arial Narrow" pitchFamily="34" charset="0"/>
              </a:rPr>
              <a:t>Развивается </a:t>
            </a:r>
            <a:r>
              <a:rPr lang="ru-RU" sz="2200" b="1" i="1">
                <a:solidFill>
                  <a:srgbClr val="993300"/>
                </a:solidFill>
                <a:latin typeface="Arial Narrow" pitchFamily="34" charset="0"/>
              </a:rPr>
              <a:t>рак полости рта, пищевода, поджелудочной железы</a:t>
            </a:r>
            <a:r>
              <a:rPr lang="ru-RU" sz="2200" i="1">
                <a:solidFill>
                  <a:srgbClr val="993300"/>
                </a:solidFill>
                <a:latin typeface="Arial Narrow" pitchFamily="34" charset="0"/>
              </a:rPr>
              <a:t>.</a:t>
            </a:r>
          </a:p>
        </p:txBody>
      </p:sp>
      <p:pic>
        <p:nvPicPr>
          <p:cNvPr id="17412" name="Picture 4" descr="HM0030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5334000"/>
            <a:ext cx="1219200" cy="1044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b="1">
                <a:solidFill>
                  <a:srgbClr val="993300"/>
                </a:solidFill>
                <a:latin typeface="Arial Narrow" pitchFamily="34" charset="0"/>
              </a:rPr>
              <a:t>ВЫДЕЛИТЕЛЬНАЯ СИСТЕМА</a:t>
            </a:r>
            <a:endParaRPr lang="ru-RU" b="1">
              <a:solidFill>
                <a:srgbClr val="993300"/>
              </a:solidFill>
              <a:latin typeface="Arial Narrow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8153400" cy="4114800"/>
          </a:xfrm>
        </p:spPr>
        <p:txBody>
          <a:bodyPr/>
          <a:lstStyle/>
          <a:p>
            <a:r>
              <a:rPr lang="ru-RU" sz="3100" i="1">
                <a:latin typeface="Arial Narrow" pitchFamily="34" charset="0"/>
              </a:rPr>
              <a:t>Развитие </a:t>
            </a:r>
            <a:r>
              <a:rPr lang="ru-RU" sz="3100" b="1" i="1">
                <a:solidFill>
                  <a:srgbClr val="993300"/>
                </a:solidFill>
                <a:latin typeface="Arial Narrow" pitchFamily="34" charset="0"/>
              </a:rPr>
              <a:t>хронических болезней почек и мочевого пузыря</a:t>
            </a:r>
            <a:r>
              <a:rPr lang="ru-RU" sz="3100" i="1">
                <a:latin typeface="Arial Narrow" pitchFamily="34" charset="0"/>
              </a:rPr>
              <a:t>, вплоть до рака мочевого пузыря; </a:t>
            </a:r>
          </a:p>
          <a:p>
            <a:pPr algn="ctr">
              <a:buFont typeface="Wingdings" pitchFamily="2" charset="2"/>
              <a:buNone/>
            </a:pPr>
            <a:r>
              <a:rPr lang="ru-RU" sz="2700" i="1">
                <a:latin typeface="Arial Narrow" pitchFamily="34" charset="0"/>
              </a:rPr>
              <a:t>(В моче образуется </a:t>
            </a:r>
            <a:r>
              <a:rPr lang="ru-RU" sz="2700" b="1" i="1">
                <a:latin typeface="Arial Narrow" pitchFamily="34" charset="0"/>
              </a:rPr>
              <a:t>бензапирен</a:t>
            </a:r>
            <a:r>
              <a:rPr lang="ru-RU" sz="2700" i="1">
                <a:latin typeface="Arial Narrow" pitchFamily="34" charset="0"/>
              </a:rPr>
              <a:t> – канцерогенное химическое соединение, вызывающее рак. Это вещество обнаруживается и у пассивных курильщиков)</a:t>
            </a:r>
          </a:p>
          <a:p>
            <a:r>
              <a:rPr lang="ru-RU" sz="3100" b="1" i="1">
                <a:solidFill>
                  <a:srgbClr val="993300"/>
                </a:solidFill>
                <a:latin typeface="Arial Narrow" pitchFamily="34" charset="0"/>
              </a:rPr>
              <a:t>Рак почек</a:t>
            </a:r>
            <a:r>
              <a:rPr lang="ru-RU" sz="3100" i="1">
                <a:latin typeface="Arial Narrow" pitchFamily="34" charset="0"/>
              </a:rPr>
              <a:t> </a:t>
            </a:r>
            <a:r>
              <a:rPr lang="ru-RU" sz="2700" i="1">
                <a:latin typeface="Arial Narrow" pitchFamily="34" charset="0"/>
              </a:rPr>
              <a:t>(встречается у курильщиков в 5 раз чаще)</a:t>
            </a:r>
          </a:p>
        </p:txBody>
      </p:sp>
      <p:pic>
        <p:nvPicPr>
          <p:cNvPr id="18436" name="Picture 4" descr="HH0088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5029200"/>
            <a:ext cx="990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795</Words>
  <Application>Microsoft Office PowerPoint</Application>
  <PresentationFormat>Экран (4:3)</PresentationFormat>
  <Paragraphs>87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Родительское собрание  Поговорим о вреде курения </vt:lpstr>
      <vt:lpstr>Мотивы курения подростков</vt:lpstr>
      <vt:lpstr>Что содержится в сигарете?</vt:lpstr>
      <vt:lpstr>4 этапа в формировании курильщика</vt:lpstr>
      <vt:lpstr>Меры предупреждения табакокурения</vt:lpstr>
      <vt:lpstr>Дыхательная система</vt:lpstr>
      <vt:lpstr>КРОВЕНОСНАЯ СИСТЕМА</vt:lpstr>
      <vt:lpstr>ПИЩЕВАРИТЕЛЬНАЯ СИСТЕМА</vt:lpstr>
      <vt:lpstr>ВЫДЕЛИТЕЛЬНАЯ СИСТЕМА</vt:lpstr>
      <vt:lpstr>ВЫДЕЛИТЕЛЬНАЯ СИСТЕМА</vt:lpstr>
      <vt:lpstr>ОПОРНО-ДВИГАТЕЛЬНАЯ СИСТЕМА</vt:lpstr>
      <vt:lpstr>Слайд 12</vt:lpstr>
      <vt:lpstr> Пассивное курение  </vt:lpstr>
      <vt:lpstr>Пассивным курением называют состояние, когда некурящие вынуждены дышать воздухом, который загрязнён табачным дымом</vt:lpstr>
      <vt:lpstr> Загрязнённый табачным дымом воздух может вызывать различные нарушения в организме некурящих людей, а также способствовать обострению заболеваний, имевшихся у них в прошлом: аллергии, бронхиальной астмы </vt:lpstr>
      <vt:lpstr>Многими учёными доказано, что дети курящих родителей в большей мере подвержены заболеваниям органов дыхания, чем дети некурящих родителей.</vt:lpstr>
      <vt:lpstr>В семьях, где укоренилась привычка курить в жилых помещениях, дети хуже развиваются, чем в семьях некурящих, они становятся нервными, раздражительными, плохо спят. В их организме нарушается витаминный обмен, наблюдается дефицит витамина С</vt:lpstr>
      <vt:lpstr>Сухие цифры</vt:lpstr>
      <vt:lpstr>«Я думаю, что сама примелькавшаяся привычка не только курить, но и окуривать других заставляет людей от здоровых до больных, от сильных до слабых. От мала до велика – принуждать всех дышать табачным дымом. Это такая привычка, с которой надо бороться самыми решительными средствами. Это привычка. Которая противоречит коренным понятиям о культуре, если не сказать более резко». Академик-онколог  Н.Н. Блохин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Пассивное курение</dc:title>
  <dc:creator>Galina</dc:creator>
  <cp:lastModifiedBy>1</cp:lastModifiedBy>
  <cp:revision>7</cp:revision>
  <dcterms:created xsi:type="dcterms:W3CDTF">2012-01-15T17:07:12Z</dcterms:created>
  <dcterms:modified xsi:type="dcterms:W3CDTF">2013-12-06T06:16:43Z</dcterms:modified>
</cp:coreProperties>
</file>