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5"/>
  </p:notesMasterIdLst>
  <p:sldIdLst>
    <p:sldId id="256" r:id="rId2"/>
    <p:sldId id="309" r:id="rId3"/>
    <p:sldId id="332" r:id="rId4"/>
    <p:sldId id="311" r:id="rId5"/>
    <p:sldId id="312" r:id="rId6"/>
    <p:sldId id="313" r:id="rId7"/>
    <p:sldId id="315" r:id="rId8"/>
    <p:sldId id="273" r:id="rId9"/>
    <p:sldId id="274" r:id="rId10"/>
    <p:sldId id="277" r:id="rId11"/>
    <p:sldId id="276" r:id="rId12"/>
    <p:sldId id="275" r:id="rId13"/>
    <p:sldId id="304" r:id="rId14"/>
    <p:sldId id="303" r:id="rId15"/>
    <p:sldId id="283" r:id="rId16"/>
    <p:sldId id="282" r:id="rId17"/>
    <p:sldId id="284" r:id="rId18"/>
    <p:sldId id="285" r:id="rId19"/>
    <p:sldId id="286" r:id="rId20"/>
    <p:sldId id="287" r:id="rId21"/>
    <p:sldId id="280" r:id="rId22"/>
    <p:sldId id="289" r:id="rId23"/>
    <p:sldId id="288" r:id="rId24"/>
    <p:sldId id="292" r:id="rId25"/>
    <p:sldId id="279" r:id="rId26"/>
    <p:sldId id="295" r:id="rId27"/>
    <p:sldId id="294" r:id="rId28"/>
    <p:sldId id="293" r:id="rId29"/>
    <p:sldId id="290" r:id="rId30"/>
    <p:sldId id="291" r:id="rId31"/>
    <p:sldId id="296" r:id="rId32"/>
    <p:sldId id="298" r:id="rId33"/>
    <p:sldId id="297" r:id="rId34"/>
    <p:sldId id="299" r:id="rId35"/>
    <p:sldId id="300" r:id="rId36"/>
    <p:sldId id="302" r:id="rId37"/>
    <p:sldId id="326" r:id="rId38"/>
    <p:sldId id="327" r:id="rId39"/>
    <p:sldId id="328" r:id="rId40"/>
    <p:sldId id="329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265" r:id="rId52"/>
    <p:sldId id="330" r:id="rId53"/>
    <p:sldId id="307" r:id="rId5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2EE083"/>
    <a:srgbClr val="FF33CC"/>
    <a:srgbClr val="F5791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51" d="100"/>
          <a:sy n="51" d="100"/>
        </p:scale>
        <p:origin x="-54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BEBFD97-97B3-48A6-B44E-20A8646114F6}" type="datetimeFigureOut">
              <a:rPr lang="ru-RU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45AA19C-B8A3-4A7D-B78F-4283C3C81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786EC-8A75-417D-B332-8072FA746863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8E817-40EB-4A72-B670-736A02E195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9B489-FB2F-4535-84BA-CD22FE7DF29D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B0838-5DC7-48DC-ACE1-C19E5C705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3FEFA-4EB3-45E0-9924-EB23DBBF0931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6B93-6AF5-4054-847A-781762503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6B9C3-B8BF-497A-A58F-BC42CC43FC39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72510-13C6-4606-A27B-4A7BC75D96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6B537-8950-43D4-B8DD-E263A2957273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FE569-3857-40E7-96BB-4D93EC54D7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FE285C-B80B-4B7C-B26F-F096CF19532D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41887C-BDBE-41E9-B9EE-DD3C7F179F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DCD4F-2142-41E9-A02D-8CD0289839D9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71C3E-04E0-4E6F-856C-DD292BAF8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63AD3-DE58-425B-9871-05A133E93ACC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4D7DB-D8B4-4DA8-B980-26A144DA7A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C82DD-FFA8-4467-8061-87A9C839B363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04C3C8-68F9-4792-BEA1-2C1E7E02D0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3DB3F-00EF-45A8-9C1A-B5799459DC59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BBCB9-0404-41D0-9FAF-EE8BA615F7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A0672-41E5-4F67-85A9-B6D856372227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CB174-0326-4A08-A0CC-AFF405440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76ACCB-6081-44EF-B44A-4A5285ADCADA}" type="datetime1">
              <a:rPr lang="ru-RU" smtClean="0"/>
              <a:pPr>
                <a:defRPr/>
              </a:pPr>
              <a:t>03.03.2017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A8F7228-9DA5-482B-84C5-499ECE9B1A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\Documents\1%20&#1082;&#1083;&#1072;&#1089;&#1089;\&#1087;&#1088;&#1086;&#1097;&#1072;&#1085;&#1080;&#1077;%20&#1089;%20&#1072;&#1079;&#1073;&#1091;&#1082;&#1086;&#1081;\&#1040;&#1079;&#1073;&#1091;&#1082;&#1072;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1%20&#1082;&#1083;&#1072;&#1089;&#1089;%202016\&#1072;&#1079;&#1073;&#1091;&#1082;&#1072;\Detskie_i_shkolnye_pesni_-_chemu_uchyat_v_shkole.mp3" TargetMode="Externa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1%20&#1082;&#1083;&#1072;&#1089;&#1089;%202016\&#1072;&#1079;&#1073;&#1091;&#1082;&#1072;\Detskie_i_shkolnye_pesni_-_chemu_uchyat_v_shkole.mp3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1%20&#1082;&#1083;&#1072;&#1089;&#1089;%202016\&#1072;&#1079;&#1073;&#1091;&#1082;&#1072;\1_Vyhod_veducshej_-_Vyhod_dobryh_geroev.mp3" TargetMode="Externa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96;&#1082;&#1086;&#1083;&#1072;\&#1055;&#1088;&#1077;&#1079;&#1077;&#1085;&#1090;&#1072;&#1094;&#1080;&#1080;,%20&#1091;&#1088;&#1086;&#1082;&#1080;%20,%20&#1082;&#1083;.%20&#1095;&#1072;&#1089;&#1099;\&#1082;&#1083;&#1072;&#1089;%20&#1095;&#1072;&#1089;&#1099;\&#1055;&#1088;&#1086;&#1097;&#1072;&#1085;&#1080;&#1077;%20&#1089;%20&#1072;&#1079;&#1073;&#1091;&#1082;&#1086;&#1081;%202016\Muzyka_-_Volshebstva_(iPlayer.fm).mp3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1%20&#1082;&#1083;&#1072;&#1089;&#1089;%202016\&#1072;&#1079;&#1073;&#1091;&#1082;&#1072;\Pesni_pro_mamu_-_Pesenka_dlya_mam_k_8_marta_(iPlayer.fm).mp3" TargetMode="Externa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4"/>
          <p:cNvSpPr/>
          <p:nvPr/>
        </p:nvSpPr>
        <p:spPr>
          <a:xfrm flipV="1">
            <a:off x="0" y="0"/>
            <a:ext cx="7820472" cy="6858000"/>
          </a:xfrm>
          <a:prstGeom prst="rtTriangle">
            <a:avLst/>
          </a:prstGeom>
          <a:blipFill dpi="0" rotWithShape="1">
            <a:blip r:embed="rId4" cstate="email">
              <a:alphaModFix amt="94000"/>
            </a:blip>
            <a:srcRect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F57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4625" y="4429125"/>
            <a:ext cx="6429375" cy="17145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000" dirty="0" smtClean="0">
                <a:ln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Прощание с Азбукой.</a:t>
            </a:r>
          </a:p>
        </p:txBody>
      </p:sp>
      <p:sp>
        <p:nvSpPr>
          <p:cNvPr id="7" name="Прямоугольник 6"/>
          <p:cNvSpPr/>
          <p:nvPr/>
        </p:nvSpPr>
        <p:spPr>
          <a:xfrm rot="2909618" flipH="1">
            <a:off x="3905228" y="-1812572"/>
            <a:ext cx="119129" cy="10483144"/>
          </a:xfrm>
          <a:prstGeom prst="rect">
            <a:avLst/>
          </a:prstGeom>
          <a:blipFill>
            <a:blip r:embed="rId5" cstate="email"/>
            <a:tile tx="0" ty="0" sx="100000" sy="100000" flip="none" algn="tl"/>
          </a:blip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 rot="20815945">
            <a:off x="3157689" y="2298247"/>
            <a:ext cx="1689682" cy="2246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</a:t>
            </a:r>
            <a:endParaRPr lang="ru-RU" sz="1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0"/>
          <p:cNvSpPr txBox="1"/>
          <p:nvPr/>
        </p:nvSpPr>
        <p:spPr>
          <a:xfrm rot="20983810">
            <a:off x="427937" y="4259303"/>
            <a:ext cx="1339567" cy="2246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b="1" dirty="0" smtClean="0">
                <a:solidFill>
                  <a:srgbClr val="F57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endParaRPr lang="ru-RU" sz="14000" b="1" dirty="0">
              <a:solidFill>
                <a:srgbClr val="F57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0"/>
          <p:cNvSpPr txBox="1"/>
          <p:nvPr/>
        </p:nvSpPr>
        <p:spPr>
          <a:xfrm rot="20314623">
            <a:off x="5958730" y="460297"/>
            <a:ext cx="1323667" cy="2246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endParaRPr lang="ru-RU" sz="1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0"/>
          <p:cNvSpPr txBox="1"/>
          <p:nvPr/>
        </p:nvSpPr>
        <p:spPr>
          <a:xfrm rot="21443890">
            <a:off x="1257929" y="3910462"/>
            <a:ext cx="12196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</a:t>
            </a:r>
            <a:endParaRPr lang="ru-RU" sz="1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 rot="20736033">
            <a:off x="2016448" y="3380563"/>
            <a:ext cx="132705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endParaRPr lang="ru-RU" sz="14000" b="1" dirty="0" smtClean="0">
              <a:ln w="11430"/>
              <a:solidFill>
                <a:schemeClr val="accent4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0"/>
          <p:cNvSpPr txBox="1"/>
          <p:nvPr/>
        </p:nvSpPr>
        <p:spPr>
          <a:xfrm rot="20803648">
            <a:off x="4607728" y="1401311"/>
            <a:ext cx="1764690" cy="2246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</a:t>
            </a:r>
            <a:endParaRPr lang="ru-RU" sz="14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0"/>
          <p:cNvSpPr txBox="1"/>
          <p:nvPr/>
        </p:nvSpPr>
        <p:spPr>
          <a:xfrm rot="21292455">
            <a:off x="4063382" y="1790888"/>
            <a:ext cx="142153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</a:t>
            </a:r>
            <a:endParaRPr lang="ru-RU" sz="140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0"/>
          <p:cNvSpPr txBox="1"/>
          <p:nvPr/>
        </p:nvSpPr>
        <p:spPr>
          <a:xfrm rot="21082940">
            <a:off x="5418602" y="1057701"/>
            <a:ext cx="1395864" cy="224631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endParaRPr lang="ru-RU" sz="1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063" name="Picture 3" descr="H:\Documents and Settings\Aida\Рабочий стол\НОвая ГРАФИКА сборник\КАРТИНКИ СБОРНИК_ школьные\s46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11561" y="1428750"/>
            <a:ext cx="1872208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0"/>
          <p:cNvSpPr txBox="1"/>
          <p:nvPr/>
        </p:nvSpPr>
        <p:spPr>
          <a:xfrm>
            <a:off x="6876256" y="0"/>
            <a:ext cx="1368151" cy="224631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endParaRPr lang="ru-RU" sz="14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10"/>
          <p:cNvSpPr txBox="1"/>
          <p:nvPr/>
        </p:nvSpPr>
        <p:spPr>
          <a:xfrm rot="20983810">
            <a:off x="315643" y="463441"/>
            <a:ext cx="35137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 smtClean="0">
              <a:solidFill>
                <a:srgbClr val="F57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579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</a:t>
            </a:r>
            <a:endParaRPr lang="ru-RU" b="1" dirty="0">
              <a:solidFill>
                <a:srgbClr val="F579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10"/>
          <p:cNvSpPr txBox="1"/>
          <p:nvPr/>
        </p:nvSpPr>
        <p:spPr>
          <a:xfrm rot="21443890">
            <a:off x="936625" y="436563"/>
            <a:ext cx="350838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20736033">
            <a:off x="1444105" y="514682"/>
            <a:ext cx="3524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</a:t>
            </a:r>
            <a:endParaRPr lang="ru-RU" b="1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10"/>
          <p:cNvSpPr txBox="1"/>
          <p:nvPr/>
        </p:nvSpPr>
        <p:spPr>
          <a:xfrm rot="20803648">
            <a:off x="2036763" y="682625"/>
            <a:ext cx="3937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Ж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10"/>
          <p:cNvSpPr txBox="1"/>
          <p:nvPr/>
        </p:nvSpPr>
        <p:spPr>
          <a:xfrm rot="21082940">
            <a:off x="3168650" y="522288"/>
            <a:ext cx="3286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</a:t>
            </a:r>
            <a:endParaRPr lang="ru-RU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10"/>
          <p:cNvSpPr txBox="1"/>
          <p:nvPr/>
        </p:nvSpPr>
        <p:spPr>
          <a:xfrm rot="21292455">
            <a:off x="2587625" y="508000"/>
            <a:ext cx="190500" cy="36988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10"/>
          <p:cNvSpPr txBox="1"/>
          <p:nvPr/>
        </p:nvSpPr>
        <p:spPr>
          <a:xfrm>
            <a:off x="4355976" y="207963"/>
            <a:ext cx="432048" cy="3683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</a:t>
            </a:r>
            <a:endParaRPr lang="ru-RU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20736033">
            <a:off x="1875178" y="344969"/>
            <a:ext cx="5758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chemeClr val="accent2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</a:t>
            </a:r>
            <a:endParaRPr lang="ru-RU" b="1" dirty="0">
              <a:ln w="11430"/>
              <a:solidFill>
                <a:schemeClr val="accent2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20736033">
            <a:off x="3700730" y="450377"/>
            <a:ext cx="470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1430"/>
                <a:solidFill>
                  <a:srgbClr val="0070C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</a:t>
            </a:r>
            <a:endParaRPr lang="ru-RU" b="1" dirty="0">
              <a:ln w="11430"/>
              <a:solidFill>
                <a:srgbClr val="0070C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20736033">
            <a:off x="2953596" y="3009108"/>
            <a:ext cx="157210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0" b="1" dirty="0" smtClean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</a:t>
            </a:r>
            <a:endParaRPr lang="ru-RU" sz="14000" b="1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Азбу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email"/>
          <a:stretch>
            <a:fillRect/>
          </a:stretch>
        </p:blipFill>
        <p:spPr>
          <a:xfrm>
            <a:off x="323528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10966"/>
                            </p:stCondLst>
                            <p:childTnLst>
                              <p:par>
                                <p:cTn id="62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2966"/>
                            </p:stCondLst>
                            <p:childTnLst>
                              <p:par>
                                <p:cTn id="73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1" presetID="8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" grpId="0"/>
      <p:bldP spid="2" grpId="3"/>
      <p:bldP spid="11" grpId="0"/>
      <p:bldP spid="11" grpId="1"/>
      <p:bldP spid="12" grpId="0"/>
      <p:bldP spid="12" grpId="1"/>
      <p:bldP spid="17" grpId="0"/>
      <p:bldP spid="17" grpId="1"/>
      <p:bldP spid="13" grpId="0"/>
      <p:bldP spid="13" grpId="1"/>
      <p:bldP spid="10" grpId="0"/>
      <p:bldP spid="10" grpId="1"/>
      <p:bldP spid="15" grpId="0"/>
      <p:bldP spid="15" grpId="1"/>
      <p:bldP spid="14" grpId="0"/>
      <p:bldP spid="14" grpId="1"/>
      <p:bldP spid="16" grpId="0"/>
      <p:bldP spid="16" grpId="1"/>
      <p:bldP spid="18" grpId="0"/>
      <p:bldP spid="18" grpId="1"/>
      <p:bldP spid="41" grpId="0"/>
      <p:bldP spid="42" grpId="0"/>
      <p:bldP spid="42" grpId="1"/>
      <p:bldP spid="43" grpId="0"/>
      <p:bldP spid="43" grpId="1"/>
      <p:bldP spid="44" grpId="0"/>
      <p:bldP spid="45" grpId="0"/>
      <p:bldP spid="46" grpId="0"/>
      <p:bldP spid="47" grpId="0"/>
      <p:bldP spid="23" grpId="0"/>
      <p:bldP spid="23" grpId="1"/>
      <p:bldP spid="25" grpId="0"/>
      <p:bldP spid="25" grpId="1"/>
      <p:bldP spid="27" grpId="0"/>
      <p:bldP spid="2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000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4098" name="Picture 2" descr="D:\документы\Ирина\1 класс\воспитательная работа\Азбука\2017\img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00" y="18000"/>
            <a:ext cx="9120000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документы\Ирина\1 класс\воспитательная работа\Азбука\2017\i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500042"/>
            <a:ext cx="4337541" cy="5940000"/>
          </a:xfrm>
          <a:prstGeom prst="rect">
            <a:avLst/>
          </a:prstGeom>
          <a:noFill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5123" name="Picture 3" descr="D:\документы\Ирина\1 класс\воспитательная работа\Азбука\2017\i (2)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7188" y="500042"/>
            <a:ext cx="4936812" cy="583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41887C-BDBE-41E9-B9EE-DD3C7F179F0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13314" name="Picture 2" descr="D:\документы\Ирина\1 класс\воспитательная работа\Азбука\img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9218" name="Picture 2" descr="D:\документы\Ирина\1 класс\воспитательная работа\Азбука\2017\hello_html_m14c1233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99" r="2388"/>
          <a:stretch>
            <a:fillRect/>
          </a:stretch>
        </p:blipFill>
        <p:spPr bwMode="auto">
          <a:xfrm>
            <a:off x="0" y="142852"/>
            <a:ext cx="9244892" cy="57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8195" name="Picture 3" descr="D:\документы\Ирина\1 класс\воспитательная работа\Азбука\2017\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4691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10242" name="Picture 2" descr="D:\документы\Ирина\1 класс\воспитательная работа\Азбука\2017\img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16000" cy="691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11266" name="Picture 2" descr="D:\документы\Ирина\1 класс\воспитательная работа\Азбука\2017\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8771" r="7085"/>
          <a:stretch>
            <a:fillRect/>
          </a:stretch>
        </p:blipFill>
        <p:spPr bwMode="auto">
          <a:xfrm>
            <a:off x="-2" y="0"/>
            <a:ext cx="9288564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12290" name="Picture 2" descr="D:\документы\Ирина\1 класс\воспитательная работа\Азбука\2017\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09" y="18000"/>
            <a:ext cx="9114691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 rot="480016">
            <a:off x="5548313" y="4084638"/>
            <a:ext cx="2492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Times New Roman" pitchFamily="18" charset="0"/>
              </a:rPr>
              <a:t>Увлекательнее чтенья ничего на свете нет!</a:t>
            </a:r>
          </a:p>
        </p:txBody>
      </p:sp>
      <p:pic>
        <p:nvPicPr>
          <p:cNvPr id="14340" name="Picture 6" descr="http://board.kompass.ua/_bd/1007/947789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20000" cy="6840000"/>
          </a:xfrm>
          <a:noFill/>
        </p:spPr>
      </p:pic>
      <p:pic>
        <p:nvPicPr>
          <p:cNvPr id="5" name="Detskie_i_shkolnye_pesni_-_chemu_uchyat_v_shko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29652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13314" name="Picture 2" descr="D:\документы\Ирина\1 класс\воспитательная работа\Азбука\2017\hello_html_m384e03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" y="0"/>
            <a:ext cx="9212964" cy="676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71604" y="0"/>
            <a:ext cx="6269001" cy="69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62000"/>
            <a:ext cx="7968240" cy="66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2050" name="Picture 2" descr="D:\документы\Ирина\1 класс\воспитательная работа\Азбука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98000"/>
            <a:ext cx="8886988" cy="66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3074" name="Picture 2" descr="D:\документы\Ирина\1 класс\воспитательная работа\Азбука\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52"/>
            <a:ext cx="9135360" cy="658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-142908" y="428604"/>
            <a:ext cx="5154349" cy="57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9393" y="357166"/>
            <a:ext cx="4194607" cy="6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0"/>
            <a:ext cx="6199852" cy="70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8736001" cy="65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8736000" cy="65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0629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339" name="Прямоугольник 4"/>
          <p:cNvSpPr>
            <a:spLocks noChangeArrowheads="1"/>
          </p:cNvSpPr>
          <p:nvPr/>
        </p:nvSpPr>
        <p:spPr bwMode="auto">
          <a:xfrm rot="480016">
            <a:off x="5548313" y="4084638"/>
            <a:ext cx="24923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latin typeface="Times New Roman" pitchFamily="18" charset="0"/>
              </a:rPr>
              <a:t>Увлекательнее чтенья ничего на свете нет!</a:t>
            </a:r>
          </a:p>
        </p:txBody>
      </p:sp>
      <p:pic>
        <p:nvPicPr>
          <p:cNvPr id="14340" name="Picture 6" descr="http://board.kompass.ua/_bd/1007/9477890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20000" cy="6840000"/>
          </a:xfrm>
          <a:noFill/>
        </p:spPr>
      </p:pic>
      <p:pic>
        <p:nvPicPr>
          <p:cNvPr id="5" name="Detskie_i_shkolnye_pesni_-_chemu_uchyat_v_shkol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429652" y="600076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20000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9219" name="Picture 3" descr="D:\документы\Ирина\1 класс\воспитательная работа\Азбука\2017\img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00"/>
            <a:ext cx="9168000" cy="68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10242" name="Picture 2" descr="D:\документы\Ирина\1 класс\воспитательная работа\Азбука\2017\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14691" cy="68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11266" name="Picture 2" descr="D:\документы\Ирина\1 класс\воспитательная работа\Азбука\2017\13535781-Lion-Tamer-with-lion-Funny-cartoon--Stock-Phot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" y="-54000"/>
            <a:ext cx="9116856" cy="70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0"/>
            <a:ext cx="6844078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ladybug-d-letter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0694" y="2928934"/>
            <a:ext cx="2428882" cy="3562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571480"/>
            <a:ext cx="7886728" cy="37862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НАЙДИТЕ ЛИШНЮЮ БУКВУ И ОБЪЯСНИТЕ СВОЙ ВЫБОР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500034" y="928670"/>
            <a:ext cx="82296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dirty="0">
                <a:solidFill>
                  <a:srgbClr val="00B050"/>
                </a:solidFill>
                <a:ea typeface="+mj-ea"/>
                <a:cs typeface="+mj-cs"/>
              </a:rPr>
              <a:t>А  О  У  Б  Ы  Э </a:t>
            </a:r>
            <a:br>
              <a:rPr lang="ru-RU" sz="8800" b="1" dirty="0">
                <a:solidFill>
                  <a:srgbClr val="00B050"/>
                </a:solidFill>
                <a:ea typeface="+mj-ea"/>
                <a:cs typeface="+mj-cs"/>
              </a:rPr>
            </a:br>
            <a:endParaRPr lang="ru-RU" sz="8800" b="1" dirty="0">
              <a:solidFill>
                <a:srgbClr val="00B050"/>
              </a:solidFill>
            </a:endParaRPr>
          </a:p>
        </p:txBody>
      </p:sp>
      <p:pic>
        <p:nvPicPr>
          <p:cNvPr id="11" name="Содержимое 10" descr="206351766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14678" y="2214554"/>
            <a:ext cx="2762018" cy="2762018"/>
          </a:xfrm>
        </p:spPr>
      </p:pic>
      <p:sp>
        <p:nvSpPr>
          <p:cNvPr id="12" name="Заголовок 7"/>
          <p:cNvSpPr txBox="1">
            <a:spLocks/>
          </p:cNvSpPr>
          <p:nvPr/>
        </p:nvSpPr>
        <p:spPr>
          <a:xfrm>
            <a:off x="571472" y="4929198"/>
            <a:ext cx="8229600" cy="169277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i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С</a:t>
            </a:r>
            <a:r>
              <a:rPr kumimoji="0" lang="ru-RU" sz="6000" b="1" i="1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ОГЛАСНАЯ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48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71538" y="1142984"/>
            <a:ext cx="714380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chemeClr val="accent4">
                    <a:lumMod val="75000"/>
                  </a:schemeClr>
                </a:solidFill>
              </a:rPr>
              <a:t>З  Г  Я  Д  Ф  К</a:t>
            </a:r>
            <a:r>
              <a:rPr lang="ru-RU" sz="9600" b="1" dirty="0">
                <a:solidFill>
                  <a:schemeClr val="bg2"/>
                </a:solidFill>
              </a:rPr>
              <a:t> </a:t>
            </a:r>
            <a:br>
              <a:rPr lang="ru-RU" sz="9600" b="1" dirty="0">
                <a:solidFill>
                  <a:schemeClr val="bg2"/>
                </a:solidFill>
              </a:rPr>
            </a:br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ru-RU" sz="4000" b="1" dirty="0">
                <a:solidFill>
                  <a:schemeClr val="bg2">
                    <a:lumMod val="75000"/>
                  </a:schemeClr>
                </a:solidFill>
                <a:ea typeface="+mj-ea"/>
                <a:cs typeface="+mj-cs"/>
              </a:rPr>
              <a:t/>
            </a:r>
            <a:br>
              <a:rPr lang="ru-RU" sz="4000" b="1" dirty="0">
                <a:solidFill>
                  <a:schemeClr val="bg2">
                    <a:lumMod val="75000"/>
                  </a:schemeClr>
                </a:solidFill>
                <a:ea typeface="+mj-ea"/>
                <a:cs typeface="+mj-cs"/>
              </a:rPr>
            </a:b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Заголовок 7"/>
          <p:cNvSpPr txBox="1">
            <a:spLocks/>
          </p:cNvSpPr>
          <p:nvPr/>
        </p:nvSpPr>
        <p:spPr>
          <a:xfrm>
            <a:off x="714348" y="5500702"/>
            <a:ext cx="7643866" cy="16927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1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ГЛАСНАЯ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Содержимое 5" descr="7b49a7cbb963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071802" y="2571744"/>
            <a:ext cx="2619380" cy="261938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63" name="Picture 2" descr="C:\Users\Елена\Desktop\букварь\xkN9k1d1QX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9144000" cy="7858125"/>
          </a:xfrm>
          <a:noFill/>
        </p:spPr>
      </p:pic>
      <p:pic>
        <p:nvPicPr>
          <p:cNvPr id="4" name="1_Vyhod_veducshej_-_Vyhod_dobryh_geroe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15338" y="578645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00100" y="1071546"/>
            <a:ext cx="71438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0" b="1" dirty="0" smtClean="0">
                <a:solidFill>
                  <a:schemeClr val="accent2">
                    <a:lumMod val="75000"/>
                  </a:schemeClr>
                </a:solidFill>
              </a:rPr>
              <a:t>Ч Щ Ш Й </a:t>
            </a:r>
            <a:r>
              <a:rPr lang="ru-RU" sz="8000" b="1" dirty="0">
                <a:solidFill>
                  <a:schemeClr val="bg2"/>
                </a:solidFill>
              </a:rPr>
              <a:t/>
            </a:r>
            <a:br>
              <a:rPr lang="ru-RU" sz="8000" b="1" dirty="0">
                <a:solidFill>
                  <a:schemeClr val="bg2"/>
                </a:solidFill>
              </a:rPr>
            </a:br>
            <a:r>
              <a:rPr lang="ru-RU" sz="4000" b="1" dirty="0" smtClean="0">
                <a:solidFill>
                  <a:schemeClr val="bg2">
                    <a:lumMod val="75000"/>
                  </a:schemeClr>
                </a:solidFill>
                <a:ea typeface="+mj-ea"/>
                <a:cs typeface="+mj-cs"/>
              </a:rPr>
              <a:t> </a:t>
            </a:r>
            <a:r>
              <a:rPr lang="ru-RU" sz="4000" b="1" dirty="0">
                <a:solidFill>
                  <a:schemeClr val="bg2">
                    <a:lumMod val="75000"/>
                  </a:schemeClr>
                </a:solidFill>
                <a:ea typeface="+mj-ea"/>
                <a:cs typeface="+mj-cs"/>
              </a:rPr>
              <a:t/>
            </a:r>
            <a:br>
              <a:rPr lang="ru-RU" sz="4000" b="1" dirty="0">
                <a:solidFill>
                  <a:schemeClr val="bg2">
                    <a:lumMod val="75000"/>
                  </a:schemeClr>
                </a:solidFill>
                <a:ea typeface="+mj-ea"/>
                <a:cs typeface="+mj-cs"/>
              </a:rPr>
            </a:br>
            <a:endParaRPr lang="ru-RU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Заголовок 7"/>
          <p:cNvSpPr txBox="1">
            <a:spLocks/>
          </p:cNvSpPr>
          <p:nvPr/>
        </p:nvSpPr>
        <p:spPr>
          <a:xfrm>
            <a:off x="714348" y="5165229"/>
            <a:ext cx="6500858" cy="16927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ТВЁРДЫЙ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Содержимое 5" descr="7b49a7cbb963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976" y="2428868"/>
            <a:ext cx="3429024" cy="4098435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5750"/>
            <a:ext cx="9286875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082675"/>
            <a:ext cx="8534400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2214563" y="0"/>
            <a:ext cx="5572125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solidFill>
                  <a:srgbClr val="FF0000"/>
                </a:solidFill>
              </a:rPr>
              <a:t>На глазах у детворы </a:t>
            </a:r>
          </a:p>
          <a:p>
            <a:r>
              <a:rPr lang="ru-RU" sz="3200" b="1">
                <a:solidFill>
                  <a:srgbClr val="FF0000"/>
                </a:solidFill>
              </a:rPr>
              <a:t>кры</a:t>
            </a:r>
            <a:r>
              <a:rPr lang="ru-RU" sz="3200" b="1">
                <a:solidFill>
                  <a:srgbClr val="0000FF"/>
                </a:solidFill>
              </a:rPr>
              <a:t>с</a:t>
            </a:r>
            <a:r>
              <a:rPr lang="ru-RU" sz="3200" b="1">
                <a:solidFill>
                  <a:srgbClr val="FF0000"/>
                </a:solidFill>
              </a:rPr>
              <a:t>у красят маляры!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-214313"/>
            <a:ext cx="9286875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1" descr="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1592263"/>
            <a:ext cx="7494588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Прямоугольник 3"/>
          <p:cNvSpPr>
            <a:spLocks noChangeArrowheads="1"/>
          </p:cNvSpPr>
          <p:nvPr/>
        </p:nvSpPr>
        <p:spPr bwMode="auto">
          <a:xfrm>
            <a:off x="1000125" y="214313"/>
            <a:ext cx="70008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000099"/>
                </a:solidFill>
              </a:rPr>
              <a:t>Полюбуйтесь-ка, ребятки,</a:t>
            </a:r>
          </a:p>
          <a:p>
            <a:r>
              <a:rPr lang="ru-RU" sz="3200" b="1" i="1">
                <a:solidFill>
                  <a:srgbClr val="000099"/>
                </a:solidFill>
              </a:rPr>
              <a:t> </a:t>
            </a:r>
            <a:r>
              <a:rPr lang="ru-RU" sz="3200" b="1" i="1">
                <a:solidFill>
                  <a:srgbClr val="FF0000"/>
                </a:solidFill>
              </a:rPr>
              <a:t>р</a:t>
            </a:r>
            <a:r>
              <a:rPr lang="ru-RU" sz="3200" b="1" i="1">
                <a:solidFill>
                  <a:srgbClr val="000099"/>
                </a:solidFill>
              </a:rPr>
              <a:t>аки выросли на грядке!</a:t>
            </a:r>
            <a:r>
              <a:rPr lang="ru-RU" sz="3200" i="1"/>
              <a:t> </a:t>
            </a:r>
            <a:endParaRPr lang="ru-RU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-214313"/>
            <a:ext cx="9286875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1758950"/>
            <a:ext cx="79248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428625" y="285750"/>
            <a:ext cx="8072438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A50021"/>
                </a:solidFill>
              </a:rPr>
              <a:t>Говорят, один рыбак в речке выловил башмак, но зато ему потом на крючок попался </a:t>
            </a:r>
            <a:r>
              <a:rPr lang="ru-RU" sz="2800">
                <a:solidFill>
                  <a:srgbClr val="0000FF"/>
                </a:solidFill>
              </a:rPr>
              <a:t>д</a:t>
            </a:r>
            <a:r>
              <a:rPr lang="ru-RU" sz="2800">
                <a:solidFill>
                  <a:srgbClr val="A50021"/>
                </a:solidFill>
              </a:rPr>
              <a:t>ом!</a:t>
            </a:r>
            <a:endParaRPr lang="ru-RU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-214313"/>
            <a:ext cx="9286875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1419225"/>
            <a:ext cx="8027988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Прямоугольник 3"/>
          <p:cNvSpPr>
            <a:spLocks noChangeArrowheads="1"/>
          </p:cNvSpPr>
          <p:nvPr/>
        </p:nvSpPr>
        <p:spPr bwMode="auto">
          <a:xfrm>
            <a:off x="1785938" y="0"/>
            <a:ext cx="59293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0000FF"/>
                </a:solidFill>
              </a:rPr>
              <a:t>Тает снег, течет ручей, на ветвях полно </a:t>
            </a:r>
            <a:r>
              <a:rPr lang="ru-RU" sz="3200">
                <a:solidFill>
                  <a:srgbClr val="FF0000"/>
                </a:solidFill>
              </a:rPr>
              <a:t>в</a:t>
            </a:r>
            <a:r>
              <a:rPr lang="ru-RU" sz="3200">
                <a:solidFill>
                  <a:srgbClr val="0000FF"/>
                </a:solidFill>
              </a:rPr>
              <a:t>рачей!</a:t>
            </a:r>
            <a:endParaRPr lang="ru-RU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-214313"/>
            <a:ext cx="9286875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420813"/>
            <a:ext cx="8215313" cy="543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Прямоугольник 3"/>
          <p:cNvSpPr>
            <a:spLocks noChangeArrowheads="1"/>
          </p:cNvSpPr>
          <p:nvPr/>
        </p:nvSpPr>
        <p:spPr bwMode="auto">
          <a:xfrm>
            <a:off x="2286000" y="214313"/>
            <a:ext cx="4572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336600"/>
                </a:solidFill>
              </a:rPr>
              <a:t>Старый дедушка Пахом на ко</a:t>
            </a:r>
            <a:r>
              <a:rPr lang="ru-RU" sz="2800">
                <a:solidFill>
                  <a:srgbClr val="0000FF"/>
                </a:solidFill>
              </a:rPr>
              <a:t>з</a:t>
            </a:r>
            <a:r>
              <a:rPr lang="ru-RU" sz="2800">
                <a:solidFill>
                  <a:srgbClr val="336600"/>
                </a:solidFill>
              </a:rPr>
              <a:t>е скакал верхом!</a:t>
            </a:r>
            <a:endParaRPr lang="ru-RU" sz="28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-214313"/>
            <a:ext cx="9286875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577975"/>
            <a:ext cx="7451725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Прямоугольник 3"/>
          <p:cNvSpPr>
            <a:spLocks noChangeArrowheads="1"/>
          </p:cNvSpPr>
          <p:nvPr/>
        </p:nvSpPr>
        <p:spPr bwMode="auto">
          <a:xfrm>
            <a:off x="2286000" y="285750"/>
            <a:ext cx="542925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rgbClr val="336600"/>
                </a:solidFill>
              </a:rPr>
              <a:t>По дороге вдоль села мама с </a:t>
            </a:r>
            <a:r>
              <a:rPr lang="ru-RU" sz="3200">
                <a:solidFill>
                  <a:srgbClr val="FF0000"/>
                </a:solidFill>
              </a:rPr>
              <a:t>б</a:t>
            </a:r>
            <a:r>
              <a:rPr lang="ru-RU" sz="3200">
                <a:solidFill>
                  <a:srgbClr val="336600"/>
                </a:solidFill>
              </a:rPr>
              <a:t>очками пошла!</a:t>
            </a:r>
            <a:r>
              <a:rPr lang="ru-RU" sz="320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-214313"/>
            <a:ext cx="9286875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584325"/>
            <a:ext cx="7921625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Прямоугольник 3"/>
          <p:cNvSpPr>
            <a:spLocks noChangeArrowheads="1"/>
          </p:cNvSpPr>
          <p:nvPr/>
        </p:nvSpPr>
        <p:spPr bwMode="auto">
          <a:xfrm>
            <a:off x="2214563" y="357188"/>
            <a:ext cx="45720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rgbClr val="A50021"/>
                </a:solidFill>
              </a:rPr>
              <a:t>Сели в ло</a:t>
            </a:r>
            <a:r>
              <a:rPr lang="ru-RU" sz="3200" i="1">
                <a:solidFill>
                  <a:srgbClr val="0000FF"/>
                </a:solidFill>
              </a:rPr>
              <a:t>ж</a:t>
            </a:r>
            <a:r>
              <a:rPr lang="ru-RU" sz="3200" i="1">
                <a:solidFill>
                  <a:srgbClr val="A50021"/>
                </a:solidFill>
              </a:rPr>
              <a:t>ку и айда! По реке туда – сюда!</a:t>
            </a:r>
            <a:endParaRPr lang="ru-RU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-214313"/>
            <a:ext cx="9286875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 descr="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1466850"/>
            <a:ext cx="8143875" cy="539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3"/>
          <p:cNvSpPr>
            <a:spLocks noChangeArrowheads="1"/>
          </p:cNvSpPr>
          <p:nvPr/>
        </p:nvSpPr>
        <p:spPr bwMode="auto">
          <a:xfrm>
            <a:off x="1857375" y="214313"/>
            <a:ext cx="60007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rgbClr val="0070C0"/>
                </a:solidFill>
              </a:rPr>
              <a:t>На болоте нет дорог, я по ко</a:t>
            </a:r>
            <a:r>
              <a:rPr lang="ru-RU" sz="3200" i="1">
                <a:solidFill>
                  <a:srgbClr val="FF0000"/>
                </a:solidFill>
              </a:rPr>
              <a:t>ш</a:t>
            </a:r>
            <a:r>
              <a:rPr lang="ru-RU" sz="3200" i="1">
                <a:solidFill>
                  <a:srgbClr val="0070C0"/>
                </a:solidFill>
              </a:rPr>
              <a:t>кам скок да скок!</a:t>
            </a:r>
            <a:endParaRPr lang="ru-RU" sz="320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4075" y="-171450"/>
            <a:ext cx="4486275" cy="672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uzyka_-_Volshebstv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Muzyka_-_Volshebstv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75" y="92868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96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http://img1.liveinternet.ru/images/attach/b/4/103/507/103507583_large_cifra_2_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-339725"/>
            <a:ext cx="476250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fs00.infourok.ru/images/doc/190/217116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13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51</a:t>
            </a:fld>
            <a:endParaRPr lang="ru-RU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email"/>
          <a:srcRect l="1773" t="1436" r="1773" b="2215"/>
          <a:stretch>
            <a:fillRect/>
          </a:stretch>
        </p:blipFill>
        <p:spPr bwMode="auto">
          <a:xfrm>
            <a:off x="1500166" y="0"/>
            <a:ext cx="6225168" cy="68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Записанный звук">
            <a:hlinkClick r:id="" action="ppaction://media"/>
          </p:cNvPr>
          <p:cNvPicPr>
            <a:picLocks noRot="1" noChangeAspect="1"/>
          </p:cNvPicPr>
          <p:nvPr>
            <a:wavAudioFile r:embed="rId1" name="Записанный звук"/>
          </p:nvPr>
        </p:nvPicPr>
        <p:blipFill>
          <a:blip r:embed="rId4" cstate="email"/>
          <a:stretch>
            <a:fillRect/>
          </a:stretch>
        </p:blipFill>
        <p:spPr>
          <a:xfrm>
            <a:off x="7020272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369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076" name="Picture 3" descr="C:\Users\Наташа\Desktop\к 8 марта\7387299779802561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8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214313" y="142875"/>
            <a:ext cx="3786187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800" dirty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Солнышко лучами</a:t>
            </a:r>
          </a:p>
          <a:p>
            <a:pPr eaLnBrk="1" hangingPunct="1"/>
            <a:r>
              <a:rPr lang="ru-RU" altLang="ru-RU" sz="2800" dirty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Машет нежно нам!</a:t>
            </a:r>
          </a:p>
          <a:p>
            <a:pPr eaLnBrk="1" hangingPunct="1"/>
            <a:r>
              <a:rPr lang="ru-RU" altLang="ru-RU" sz="2800" dirty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В этот праздник с вами</a:t>
            </a:r>
          </a:p>
          <a:p>
            <a:pPr eaLnBrk="1" hangingPunct="1"/>
            <a:r>
              <a:rPr lang="ru-RU" altLang="ru-RU" sz="2800" dirty="0">
                <a:solidFill>
                  <a:srgbClr val="C00000"/>
                </a:solidFill>
                <a:latin typeface="Comic Sans MS" pitchFamily="66" charset="0"/>
                <a:ea typeface="Times New Roman" pitchFamily="18" charset="0"/>
                <a:cs typeface="Arial" charset="0"/>
              </a:rPr>
              <a:t>Мы поздравим мам!!</a:t>
            </a:r>
          </a:p>
        </p:txBody>
      </p:sp>
      <p:pic>
        <p:nvPicPr>
          <p:cNvPr id="11" name="Pesni_pro_mamu_-_Pesenka_dlya_mam_k_8_marta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0203957"/>
      </p:ext>
    </p:extLst>
  </p:cSld>
  <p:clrMapOvr>
    <a:masterClrMapping/>
  </p:clrMapOvr>
  <p:transition spd="slow" advTm="1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113" y="-350838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http://thumbs.dreamstime.com/z/lesekinder-25244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0188" y="-1428750"/>
            <a:ext cx="12382501" cy="996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1\Desktop\1а класс 2015\все плакаты\наш класс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" y="-214313"/>
            <a:ext cx="9286875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http://longleziku.science/pic-malaysia-school.ucoz.ru/new/0001-001-Proschaj-Azbuk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428625"/>
            <a:ext cx="4322763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47" r="36365"/>
          <a:stretch>
            <a:fillRect/>
          </a:stretch>
        </p:blipFill>
        <p:spPr bwMode="auto">
          <a:xfrm>
            <a:off x="-4886" y="285728"/>
            <a:ext cx="9148886" cy="60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72510-13C6-4606-A27B-4A7BC75D9681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2663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ач.школа 16. русский язы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нач.школа 16. русский язык</Template>
  <TotalTime>1462</TotalTime>
  <Words>187</Words>
  <Application>Microsoft Office PowerPoint</Application>
  <PresentationFormat>Экран (4:3)</PresentationFormat>
  <Paragraphs>75</Paragraphs>
  <Slides>53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54" baseType="lpstr">
      <vt:lpstr>нач.школа 16. русский язык</vt:lpstr>
      <vt:lpstr>Прощание с Азбукой.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НАЙДИТЕ ЛИШНЮЮ БУКВУ И ОБЪЯСНИТЕ СВОЙ ВЫБОР </vt:lpstr>
      <vt:lpstr>А  О  У  Б  Ы  Э  </vt:lpstr>
      <vt:lpstr>З  Г  Я  Д  Ф  К    </vt:lpstr>
      <vt:lpstr>Ч Щ Ш Й    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Прощание с азбукой.</dc:title>
  <dc:creator>Ленуся</dc:creator>
  <dc:description>http://aida.ucoz.ru</dc:description>
  <cp:lastModifiedBy>Наталья</cp:lastModifiedBy>
  <cp:revision>175</cp:revision>
  <dcterms:created xsi:type="dcterms:W3CDTF">2013-01-21T14:06:01Z</dcterms:created>
  <dcterms:modified xsi:type="dcterms:W3CDTF">2017-03-03T10:12:06Z</dcterms:modified>
</cp:coreProperties>
</file>